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58" r:id="rId4"/>
    <p:sldMasterId id="2147483672" r:id="rId5"/>
  </p:sldMasterIdLst>
  <p:notesMasterIdLst>
    <p:notesMasterId r:id="rId95"/>
  </p:notesMasterIdLst>
  <p:handoutMasterIdLst>
    <p:handoutMasterId r:id="rId96"/>
  </p:handoutMasterIdLst>
  <p:sldIdLst>
    <p:sldId id="256" r:id="rId6"/>
    <p:sldId id="314" r:id="rId7"/>
    <p:sldId id="271" r:id="rId8"/>
    <p:sldId id="272" r:id="rId9"/>
    <p:sldId id="311" r:id="rId10"/>
    <p:sldId id="313" r:id="rId11"/>
    <p:sldId id="383" r:id="rId12"/>
    <p:sldId id="384" r:id="rId13"/>
    <p:sldId id="307" r:id="rId14"/>
    <p:sldId id="308" r:id="rId15"/>
    <p:sldId id="306" r:id="rId16"/>
    <p:sldId id="309" r:id="rId17"/>
    <p:sldId id="312" r:id="rId18"/>
    <p:sldId id="346" r:id="rId19"/>
    <p:sldId id="335" r:id="rId20"/>
    <p:sldId id="347" r:id="rId21"/>
    <p:sldId id="323" r:id="rId22"/>
    <p:sldId id="348" r:id="rId23"/>
    <p:sldId id="325" r:id="rId24"/>
    <p:sldId id="349" r:id="rId25"/>
    <p:sldId id="316" r:id="rId26"/>
    <p:sldId id="326" r:id="rId27"/>
    <p:sldId id="317" r:id="rId28"/>
    <p:sldId id="342" r:id="rId29"/>
    <p:sldId id="329" r:id="rId30"/>
    <p:sldId id="330" r:id="rId31"/>
    <p:sldId id="327" r:id="rId32"/>
    <p:sldId id="331" r:id="rId33"/>
    <p:sldId id="337" r:id="rId34"/>
    <p:sldId id="338" r:id="rId35"/>
    <p:sldId id="350" r:id="rId36"/>
    <p:sldId id="336" r:id="rId37"/>
    <p:sldId id="333" r:id="rId38"/>
    <p:sldId id="334" r:id="rId39"/>
    <p:sldId id="278" r:id="rId40"/>
    <p:sldId id="332" r:id="rId41"/>
    <p:sldId id="339" r:id="rId42"/>
    <p:sldId id="340" r:id="rId43"/>
    <p:sldId id="341" r:id="rId44"/>
    <p:sldId id="351" r:id="rId45"/>
    <p:sldId id="352" r:id="rId46"/>
    <p:sldId id="353" r:id="rId47"/>
    <p:sldId id="319" r:id="rId48"/>
    <p:sldId id="295" r:id="rId49"/>
    <p:sldId id="296" r:id="rId50"/>
    <p:sldId id="297" r:id="rId51"/>
    <p:sldId id="354" r:id="rId52"/>
    <p:sldId id="281" r:id="rId53"/>
    <p:sldId id="344" r:id="rId54"/>
    <p:sldId id="345" r:id="rId55"/>
    <p:sldId id="355" r:id="rId56"/>
    <p:sldId id="385" r:id="rId57"/>
    <p:sldId id="302" r:id="rId58"/>
    <p:sldId id="356" r:id="rId59"/>
    <p:sldId id="303" r:id="rId60"/>
    <p:sldId id="304" r:id="rId61"/>
    <p:sldId id="321" r:id="rId62"/>
    <p:sldId id="322" r:id="rId63"/>
    <p:sldId id="357" r:id="rId64"/>
    <p:sldId id="365" r:id="rId65"/>
    <p:sldId id="361" r:id="rId66"/>
    <p:sldId id="362" r:id="rId67"/>
    <p:sldId id="359" r:id="rId68"/>
    <p:sldId id="360" r:id="rId69"/>
    <p:sldId id="264" r:id="rId70"/>
    <p:sldId id="363" r:id="rId71"/>
    <p:sldId id="386" r:id="rId72"/>
    <p:sldId id="387" r:id="rId73"/>
    <p:sldId id="388" r:id="rId74"/>
    <p:sldId id="269" r:id="rId75"/>
    <p:sldId id="367" r:id="rId76"/>
    <p:sldId id="370" r:id="rId77"/>
    <p:sldId id="382" r:id="rId78"/>
    <p:sldId id="368" r:id="rId79"/>
    <p:sldId id="369" r:id="rId80"/>
    <p:sldId id="371" r:id="rId81"/>
    <p:sldId id="364" r:id="rId82"/>
    <p:sldId id="366" r:id="rId83"/>
    <p:sldId id="372" r:id="rId84"/>
    <p:sldId id="373" r:id="rId85"/>
    <p:sldId id="374" r:id="rId86"/>
    <p:sldId id="375" r:id="rId87"/>
    <p:sldId id="376" r:id="rId88"/>
    <p:sldId id="377" r:id="rId89"/>
    <p:sldId id="378" r:id="rId90"/>
    <p:sldId id="379" r:id="rId91"/>
    <p:sldId id="380" r:id="rId92"/>
    <p:sldId id="381" r:id="rId93"/>
    <p:sldId id="260"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6A3E65-5AFA-DEB4-B468-0F48FABDD984}" v="1198" dt="2020-08-06T04:33:46.755"/>
    <p1510:client id="{92F42EBD-E68F-F92F-7174-B5AD60F196D1}" v="193" dt="2020-07-18T08:46:07.056"/>
    <p1510:client id="{AA477876-0EC7-9933-CDCF-0A355192D2E3}" v="648" dt="2020-08-04T07:32:43.224"/>
    <p1510:client id="{BC770EF1-AAAF-45C1-8593-2E0630FFF252}" v="1144" dt="2020-08-17T18:17:53.337"/>
    <p1510:client id="{C5147E40-C4A8-8411-B8CF-82AD637988BD}" v="73" dt="2020-08-05T20:11:57.607"/>
    <p1510:client id="{C8EB228B-0EB7-33CB-2F2C-7D884BB55756}" v="253" dt="2020-08-18T04:04:08.293"/>
    <p1510:client id="{EEBAE438-2080-4F86-9012-640201E470CC}" v="48" dt="2020-07-16T15:49:20.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705" autoAdjust="0"/>
  </p:normalViewPr>
  <p:slideViewPr>
    <p:cSldViewPr snapToGrid="0">
      <p:cViewPr>
        <p:scale>
          <a:sx n="60" d="100"/>
          <a:sy n="60" d="100"/>
        </p:scale>
        <p:origin x="-908"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23.svg"/><Relationship Id="rId1" Type="http://schemas.openxmlformats.org/officeDocument/2006/relationships/image" Target="../media/image18.png"/><Relationship Id="rId6" Type="http://schemas.openxmlformats.org/officeDocument/2006/relationships/image" Target="../media/image27.svg"/><Relationship Id="rId5" Type="http://schemas.openxmlformats.org/officeDocument/2006/relationships/image" Target="../media/image20.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22.pn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svg"/><Relationship Id="rId1" Type="http://schemas.openxmlformats.org/officeDocument/2006/relationships/image" Target="../media/image31.png"/><Relationship Id="rId4" Type="http://schemas.openxmlformats.org/officeDocument/2006/relationships/image" Target="../media/image43.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svg"/><Relationship Id="rId1" Type="http://schemas.openxmlformats.org/officeDocument/2006/relationships/image" Target="../media/image33.png"/><Relationship Id="rId4" Type="http://schemas.openxmlformats.org/officeDocument/2006/relationships/image" Target="../media/image47.svg"/></Relationships>
</file>

<file path=ppt/diagrams/_rels/data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9.svg"/><Relationship Id="rId1" Type="http://schemas.openxmlformats.org/officeDocument/2006/relationships/image" Target="../media/image35.png"/><Relationship Id="rId6" Type="http://schemas.openxmlformats.org/officeDocument/2006/relationships/image" Target="../media/image53.svg"/><Relationship Id="rId5" Type="http://schemas.openxmlformats.org/officeDocument/2006/relationships/image" Target="../media/image37.png"/><Relationship Id="rId4" Type="http://schemas.openxmlformats.org/officeDocument/2006/relationships/image" Target="../media/image51.svg"/></Relationships>
</file>

<file path=ppt/diagrams/_rels/data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5.svg"/><Relationship Id="rId1" Type="http://schemas.openxmlformats.org/officeDocument/2006/relationships/image" Target="../media/image38.png"/><Relationship Id="rId4" Type="http://schemas.openxmlformats.org/officeDocument/2006/relationships/image" Target="../media/image51.svg"/></Relationships>
</file>

<file path=ppt/diagrams/_rels/data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57.svg"/><Relationship Id="rId1" Type="http://schemas.openxmlformats.org/officeDocument/2006/relationships/image" Target="../media/image39.png"/><Relationship Id="rId6" Type="http://schemas.openxmlformats.org/officeDocument/2006/relationships/image" Target="../media/image61.svg"/><Relationship Id="rId5" Type="http://schemas.openxmlformats.org/officeDocument/2006/relationships/image" Target="../media/image41.png"/><Relationship Id="rId4" Type="http://schemas.openxmlformats.org/officeDocument/2006/relationships/image" Target="../media/image5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23.svg"/><Relationship Id="rId1" Type="http://schemas.openxmlformats.org/officeDocument/2006/relationships/image" Target="../media/image18.png"/><Relationship Id="rId6" Type="http://schemas.openxmlformats.org/officeDocument/2006/relationships/image" Target="../media/image27.svg"/><Relationship Id="rId5" Type="http://schemas.openxmlformats.org/officeDocument/2006/relationships/image" Target="../media/image20.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2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svg"/><Relationship Id="rId1" Type="http://schemas.openxmlformats.org/officeDocument/2006/relationships/image" Target="../media/image31.png"/><Relationship Id="rId4" Type="http://schemas.openxmlformats.org/officeDocument/2006/relationships/image" Target="../media/image4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svg"/><Relationship Id="rId1" Type="http://schemas.openxmlformats.org/officeDocument/2006/relationships/image" Target="../media/image33.png"/><Relationship Id="rId4" Type="http://schemas.openxmlformats.org/officeDocument/2006/relationships/image" Target="../media/image4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9.svg"/><Relationship Id="rId1" Type="http://schemas.openxmlformats.org/officeDocument/2006/relationships/image" Target="../media/image35.png"/><Relationship Id="rId6" Type="http://schemas.openxmlformats.org/officeDocument/2006/relationships/image" Target="../media/image53.svg"/><Relationship Id="rId5" Type="http://schemas.openxmlformats.org/officeDocument/2006/relationships/image" Target="../media/image37.png"/><Relationship Id="rId4" Type="http://schemas.openxmlformats.org/officeDocument/2006/relationships/image" Target="../media/image5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5.svg"/><Relationship Id="rId1" Type="http://schemas.openxmlformats.org/officeDocument/2006/relationships/image" Target="../media/image38.png"/><Relationship Id="rId4" Type="http://schemas.openxmlformats.org/officeDocument/2006/relationships/image" Target="../media/image5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57.svg"/><Relationship Id="rId1" Type="http://schemas.openxmlformats.org/officeDocument/2006/relationships/image" Target="../media/image39.png"/><Relationship Id="rId6" Type="http://schemas.openxmlformats.org/officeDocument/2006/relationships/image" Target="../media/image61.svg"/><Relationship Id="rId5" Type="http://schemas.openxmlformats.org/officeDocument/2006/relationships/image" Target="../media/image41.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AI Applications</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Intelligent Agents</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E09E6DE1-545C-43B9-AE5F-ED319DEC65E7}">
      <dgm:prSet phldrT="[Text]"/>
      <dgm:spPr/>
      <dgm:t>
        <a:bodyPr/>
        <a:lstStyle/>
        <a:p>
          <a:pPr>
            <a:lnSpc>
              <a:spcPct val="100000"/>
            </a:lnSpc>
          </a:pPr>
          <a:r>
            <a:rPr lang="en-US" dirty="0"/>
            <a:t>What is AI ?</a:t>
          </a:r>
        </a:p>
      </dgm:t>
    </dgm:pt>
    <dgm:pt modelId="{AFD72AAA-3D14-4393-9619-1281A854C74C}" type="parTrans" cxnId="{AA09C3CE-3BA6-4CC6-85AC-B91F2FE17ED6}">
      <dgm:prSet/>
      <dgm:spPr/>
      <dgm:t>
        <a:bodyPr/>
        <a:lstStyle/>
        <a:p>
          <a:endParaRPr lang="en-US"/>
        </a:p>
      </dgm:t>
    </dgm:pt>
    <dgm:pt modelId="{71560BFD-2D18-453B-B2AB-90636690C8B9}" type="sibTrans" cxnId="{AA09C3CE-3BA6-4CC6-85AC-B91F2FE17ED6}">
      <dgm:prSet/>
      <dgm:spPr/>
      <dgm:t>
        <a:bodyPr/>
        <a:lstStyle/>
        <a:p>
          <a:endParaRPr lang="en-US"/>
        </a:p>
      </dgm:t>
    </dgm:pt>
    <dgm:pt modelId="{2ADE9058-DF37-4570-BCB5-EFE9E4A49D61}">
      <dgm:prSet phldrT="[Text]"/>
      <dgm:spPr/>
      <dgm:t>
        <a:bodyPr/>
        <a:lstStyle/>
        <a:p>
          <a:pPr>
            <a:lnSpc>
              <a:spcPct val="100000"/>
            </a:lnSpc>
          </a:pPr>
          <a:r>
            <a:rPr lang="en-US" dirty="0"/>
            <a:t>Agent Environments</a:t>
          </a:r>
        </a:p>
      </dgm:t>
    </dgm:pt>
    <dgm:pt modelId="{473F07B5-674D-4EB0-A212-A559C0130970}" type="parTrans" cxnId="{AE9EF7F4-AB05-44C4-B041-607742107F47}">
      <dgm:prSet/>
      <dgm:spPr/>
      <dgm:t>
        <a:bodyPr/>
        <a:lstStyle/>
        <a:p>
          <a:endParaRPr lang="en-US"/>
        </a:p>
      </dgm:t>
    </dgm:pt>
    <dgm:pt modelId="{91DA5783-9E91-4BA1-AA54-51A5EB2BDB06}" type="sibTrans" cxnId="{AE9EF7F4-AB05-44C4-B041-607742107F47}">
      <dgm:prSet/>
      <dgm:spPr/>
      <dgm:t>
        <a:bodyPr/>
        <a:lstStyle/>
        <a:p>
          <a:endParaRPr lang="en-US"/>
        </a:p>
      </dgm:t>
    </dgm:pt>
    <dgm:pt modelId="{27505634-DD82-47B9-88F0-0513DC284D99}">
      <dgm:prSet phldrT="[Text]"/>
      <dgm:spPr/>
      <dgm:t>
        <a:bodyPr/>
        <a:lstStyle/>
        <a:p>
          <a:pPr>
            <a:lnSpc>
              <a:spcPct val="100000"/>
            </a:lnSpc>
          </a:pPr>
          <a:r>
            <a:rPr lang="en-US" dirty="0"/>
            <a:t>Problem Formulation</a:t>
          </a:r>
        </a:p>
      </dgm:t>
    </dgm:pt>
    <dgm:pt modelId="{AA5A1B99-C3CA-4F5D-A4CB-A28EADEB63B5}" type="parTrans" cxnId="{31DAA5CA-FB51-46DD-8631-6CC5243F90AE}">
      <dgm:prSet/>
      <dgm:spPr/>
      <dgm:t>
        <a:bodyPr/>
        <a:lstStyle/>
        <a:p>
          <a:endParaRPr lang="en-US"/>
        </a:p>
      </dgm:t>
    </dgm:pt>
    <dgm:pt modelId="{F32C91C7-A8AC-46C5-B17D-D4840E19A1CB}" type="sibTrans" cxnId="{31DAA5CA-FB51-46DD-8631-6CC5243F90AE}">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t>
        <a:bodyPr/>
        <a:lstStyle/>
        <a:p>
          <a:endParaRPr lang="en-IN"/>
        </a:p>
      </dgm:t>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5"/>
      <dgm:spPr/>
    </dgm:pt>
    <dgm:pt modelId="{D79B43FC-100B-4A0D-A4D5-0D2D04B99064}" type="pres">
      <dgm:prSet presAssocID="{7E5AA53B-3EEE-4DE4-BB81-9044890C2946}" presName="conn" presStyleLbl="parChTrans1D2" presStyleIdx="0" presStyleCnt="1"/>
      <dgm:spPr/>
      <dgm:t>
        <a:bodyPr/>
        <a:lstStyle/>
        <a:p>
          <a:endParaRPr lang="en-IN"/>
        </a:p>
      </dgm:t>
    </dgm:pt>
    <dgm:pt modelId="{3CAD8DA1-8D53-445C-ACE8-D8449E4F0F55}" type="pres">
      <dgm:prSet presAssocID="{7E5AA53B-3EEE-4DE4-BB81-9044890C2946}" presName="extraNode" presStyleLbl="node1" presStyleIdx="0" presStyleCnt="5"/>
      <dgm:spPr/>
    </dgm:pt>
    <dgm:pt modelId="{429CABD1-4116-474B-81BF-735E2CA9DD00}" type="pres">
      <dgm:prSet presAssocID="{7E5AA53B-3EEE-4DE4-BB81-9044890C2946}" presName="dstNode" presStyleLbl="node1" presStyleIdx="0" presStyleCnt="5"/>
      <dgm:spPr/>
    </dgm:pt>
    <dgm:pt modelId="{8B4C9365-9603-453E-85A8-0AEB6F6C9505}" type="pres">
      <dgm:prSet presAssocID="{0BEF68B8-1228-47BB-83B5-7B9CD1E3F84E}" presName="text_1" presStyleLbl="node1" presStyleIdx="0" presStyleCnt="5">
        <dgm:presLayoutVars>
          <dgm:bulletEnabled val="1"/>
        </dgm:presLayoutVars>
      </dgm:prSet>
      <dgm:spPr/>
      <dgm:t>
        <a:bodyPr/>
        <a:lstStyle/>
        <a:p>
          <a:endParaRPr lang="en-IN"/>
        </a:p>
      </dgm:t>
    </dgm:pt>
    <dgm:pt modelId="{D90AF80E-BF5F-4CDD-BBC2-F0A6920DC769}" type="pres">
      <dgm:prSet presAssocID="{0BEF68B8-1228-47BB-83B5-7B9CD1E3F84E}" presName="accent_1" presStyleCnt="0"/>
      <dgm:spPr/>
    </dgm:pt>
    <dgm:pt modelId="{3F8116AC-FAC3-4E95-9865-93CCFEB191B9}" type="pres">
      <dgm:prSet presAssocID="{0BEF68B8-1228-47BB-83B5-7B9CD1E3F84E}" presName="accentRepeatNode" presStyleLbl="solidFgAcc1" presStyleIdx="0" presStyleCnt="5"/>
      <dgm:spPr/>
    </dgm:pt>
    <dgm:pt modelId="{D8FBBBE6-A207-4B79-8598-6F70EE0AC8A5}" type="pres">
      <dgm:prSet presAssocID="{E09E6DE1-545C-43B9-AE5F-ED319DEC65E7}" presName="text_2" presStyleLbl="node1" presStyleIdx="1" presStyleCnt="5">
        <dgm:presLayoutVars>
          <dgm:bulletEnabled val="1"/>
        </dgm:presLayoutVars>
      </dgm:prSet>
      <dgm:spPr/>
      <dgm:t>
        <a:bodyPr/>
        <a:lstStyle/>
        <a:p>
          <a:endParaRPr lang="en-IN"/>
        </a:p>
      </dgm:t>
    </dgm:pt>
    <dgm:pt modelId="{9E972B1A-B473-4B65-90AC-BDD273A0A5E1}" type="pres">
      <dgm:prSet presAssocID="{E09E6DE1-545C-43B9-AE5F-ED319DEC65E7}" presName="accent_2" presStyleCnt="0"/>
      <dgm:spPr/>
    </dgm:pt>
    <dgm:pt modelId="{5E1B1356-1231-4FB2-90EA-F968BD4A619F}" type="pres">
      <dgm:prSet presAssocID="{E09E6DE1-545C-43B9-AE5F-ED319DEC65E7}" presName="accentRepeatNode" presStyleLbl="solidFgAcc1" presStyleIdx="1" presStyleCnt="5"/>
      <dgm:spPr/>
    </dgm:pt>
    <dgm:pt modelId="{E131CE4A-9776-44F4-BC03-867682E21374}" type="pres">
      <dgm:prSet presAssocID="{5605D28D-2CE6-4513-8566-952984E21E14}" presName="text_3" presStyleLbl="node1" presStyleIdx="2" presStyleCnt="5">
        <dgm:presLayoutVars>
          <dgm:bulletEnabled val="1"/>
        </dgm:presLayoutVars>
      </dgm:prSet>
      <dgm:spPr/>
      <dgm:t>
        <a:bodyPr/>
        <a:lstStyle/>
        <a:p>
          <a:endParaRPr lang="en-IN"/>
        </a:p>
      </dgm:t>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5"/>
      <dgm:spPr/>
    </dgm:pt>
    <dgm:pt modelId="{8448C835-CBD8-498C-8997-A79E766A324B}" type="pres">
      <dgm:prSet presAssocID="{2ADE9058-DF37-4570-BCB5-EFE9E4A49D61}" presName="text_4" presStyleLbl="node1" presStyleIdx="3" presStyleCnt="5">
        <dgm:presLayoutVars>
          <dgm:bulletEnabled val="1"/>
        </dgm:presLayoutVars>
      </dgm:prSet>
      <dgm:spPr/>
      <dgm:t>
        <a:bodyPr/>
        <a:lstStyle/>
        <a:p>
          <a:endParaRPr lang="en-IN"/>
        </a:p>
      </dgm:t>
    </dgm:pt>
    <dgm:pt modelId="{15D9E2AD-F476-437E-9B7C-4BE6F60C0BCD}" type="pres">
      <dgm:prSet presAssocID="{2ADE9058-DF37-4570-BCB5-EFE9E4A49D61}" presName="accent_4" presStyleCnt="0"/>
      <dgm:spPr/>
    </dgm:pt>
    <dgm:pt modelId="{65F7165E-5D32-4C20-A6FC-050B867230FB}" type="pres">
      <dgm:prSet presAssocID="{2ADE9058-DF37-4570-BCB5-EFE9E4A49D61}" presName="accentRepeatNode" presStyleLbl="solidFgAcc1" presStyleIdx="3" presStyleCnt="5"/>
      <dgm:spPr/>
    </dgm:pt>
    <dgm:pt modelId="{649C836D-7C09-4E51-90B8-92C3BD5A1F3F}" type="pres">
      <dgm:prSet presAssocID="{27505634-DD82-47B9-88F0-0513DC284D99}" presName="text_5" presStyleLbl="node1" presStyleIdx="4" presStyleCnt="5">
        <dgm:presLayoutVars>
          <dgm:bulletEnabled val="1"/>
        </dgm:presLayoutVars>
      </dgm:prSet>
      <dgm:spPr/>
      <dgm:t>
        <a:bodyPr/>
        <a:lstStyle/>
        <a:p>
          <a:endParaRPr lang="en-IN"/>
        </a:p>
      </dgm:t>
    </dgm:pt>
    <dgm:pt modelId="{CFE27BAF-21AE-4C88-BBEE-2E9644E4D66F}" type="pres">
      <dgm:prSet presAssocID="{27505634-DD82-47B9-88F0-0513DC284D99}" presName="accent_5" presStyleCnt="0"/>
      <dgm:spPr/>
    </dgm:pt>
    <dgm:pt modelId="{D405EC96-740C-4FE7-A65E-D688C6E37FBF}" type="pres">
      <dgm:prSet presAssocID="{27505634-DD82-47B9-88F0-0513DC284D99}" presName="accentRepeatNode" presStyleLbl="solidFgAcc1" presStyleIdx="4" presStyleCnt="5"/>
      <dgm:spPr/>
    </dgm:pt>
  </dgm:ptLst>
  <dgm:cxnLst>
    <dgm:cxn modelId="{B9784A96-1685-4BB1-9EA5-FB27645D6ACC}" type="presOf" srcId="{0BEF68B8-1228-47BB-83B5-7B9CD1E3F84E}" destId="{8B4C9365-9603-453E-85A8-0AEB6F6C9505}" srcOrd="0" destOrd="0" presId="urn:microsoft.com/office/officeart/2008/layout/VerticalCurvedList"/>
    <dgm:cxn modelId="{FAF3F884-F0CF-440F-8CB1-B7648AB1B138}" srcId="{7E5AA53B-3EEE-4DE4-BB81-9044890C2946}" destId="{5605D28D-2CE6-4513-8566-952984E21E14}" srcOrd="2" destOrd="0" parTransId="{EB15AB98-362B-4E70-A3DA-995FC3E8BA79}" sibTransId="{823D1971-2C4D-4EC5-A874-2F463DE37109}"/>
    <dgm:cxn modelId="{2D045C59-E29A-45E2-9C3C-D98A017E13E5}" type="presOf" srcId="{5605D28D-2CE6-4513-8566-952984E21E14}" destId="{E131CE4A-9776-44F4-BC03-867682E21374}" srcOrd="0" destOrd="0" presId="urn:microsoft.com/office/officeart/2008/layout/VerticalCurvedList"/>
    <dgm:cxn modelId="{AA09C3CE-3BA6-4CC6-85AC-B91F2FE17ED6}" srcId="{7E5AA53B-3EEE-4DE4-BB81-9044890C2946}" destId="{E09E6DE1-545C-43B9-AE5F-ED319DEC65E7}" srcOrd="1" destOrd="0" parTransId="{AFD72AAA-3D14-4393-9619-1281A854C74C}" sibTransId="{71560BFD-2D18-453B-B2AB-90636690C8B9}"/>
    <dgm:cxn modelId="{F6D0FBFE-B08D-4BA5-A756-8D634E84A9BC}" type="presOf" srcId="{27505634-DD82-47B9-88F0-0513DC284D99}" destId="{649C836D-7C09-4E51-90B8-92C3BD5A1F3F}" srcOrd="0" destOrd="0" presId="urn:microsoft.com/office/officeart/2008/layout/VerticalCurvedList"/>
    <dgm:cxn modelId="{EDEF4F82-1237-4639-A0F7-385C1897CE66}" srcId="{7E5AA53B-3EEE-4DE4-BB81-9044890C2946}" destId="{0BEF68B8-1228-47BB-83B5-7B9CD1E3F84E}" srcOrd="0" destOrd="0" parTransId="{ED3A4BC2-B75A-4952-A38B-A42B5995DF05}" sibTransId="{FD949706-EDCC-4ADC-8EDF-8EDA49C92325}"/>
    <dgm:cxn modelId="{267FB003-9BA5-4A05-8913-ACA5E92AB019}" type="presOf" srcId="{E09E6DE1-545C-43B9-AE5F-ED319DEC65E7}" destId="{D8FBBBE6-A207-4B79-8598-6F70EE0AC8A5}" srcOrd="0" destOrd="0" presId="urn:microsoft.com/office/officeart/2008/layout/VerticalCurvedList"/>
    <dgm:cxn modelId="{91BD92A5-9EFD-428D-8C4E-B3C15027770B}" type="presOf" srcId="{2ADE9058-DF37-4570-BCB5-EFE9E4A49D61}" destId="{8448C835-CBD8-498C-8997-A79E766A324B}" srcOrd="0" destOrd="0" presId="urn:microsoft.com/office/officeart/2008/layout/VerticalCurvedList"/>
    <dgm:cxn modelId="{AE9EF7F4-AB05-44C4-B041-607742107F47}" srcId="{7E5AA53B-3EEE-4DE4-BB81-9044890C2946}" destId="{2ADE9058-DF37-4570-BCB5-EFE9E4A49D61}" srcOrd="3" destOrd="0" parTransId="{473F07B5-674D-4EB0-A212-A559C0130970}" sibTransId="{91DA5783-9E91-4BA1-AA54-51A5EB2BDB06}"/>
    <dgm:cxn modelId="{FB93CB73-BB02-4F9B-8594-9F4888200F99}" type="presOf" srcId="{7E5AA53B-3EEE-4DE4-BB81-9044890C2946}" destId="{57806726-6E60-4ACC-9C1C-7DF9CC365A10}" srcOrd="0" destOrd="0" presId="urn:microsoft.com/office/officeart/2008/layout/VerticalCurvedList"/>
    <dgm:cxn modelId="{5EEF4C52-0BC6-4C9C-8044-870C3D2C9580}" type="presOf" srcId="{FD949706-EDCC-4ADC-8EDF-8EDA49C92325}" destId="{D79B43FC-100B-4A0D-A4D5-0D2D04B99064}" srcOrd="0" destOrd="0" presId="urn:microsoft.com/office/officeart/2008/layout/VerticalCurvedList"/>
    <dgm:cxn modelId="{31DAA5CA-FB51-46DD-8631-6CC5243F90AE}" srcId="{7E5AA53B-3EEE-4DE4-BB81-9044890C2946}" destId="{27505634-DD82-47B9-88F0-0513DC284D99}" srcOrd="4" destOrd="0" parTransId="{AA5A1B99-C3CA-4F5D-A4CB-A28EADEB63B5}" sibTransId="{F32C91C7-A8AC-46C5-B17D-D4840E19A1CB}"/>
    <dgm:cxn modelId="{F66F6133-8078-4277-831A-037D02A8FA8D}" type="presParOf" srcId="{57806726-6E60-4ACC-9C1C-7DF9CC365A10}" destId="{90561C55-3C6E-4D53-85E1-2C50BCDDA392}" srcOrd="0" destOrd="0" presId="urn:microsoft.com/office/officeart/2008/layout/VerticalCurvedList"/>
    <dgm:cxn modelId="{3CBD9A7E-A5D0-419E-86F9-693026D739F6}" type="presParOf" srcId="{90561C55-3C6E-4D53-85E1-2C50BCDDA392}" destId="{B6CD42EC-5AD4-4004-AE5B-47EDA668DAA8}" srcOrd="0" destOrd="0" presId="urn:microsoft.com/office/officeart/2008/layout/VerticalCurvedList"/>
    <dgm:cxn modelId="{96896C41-BD2C-49BE-92CD-E7719738FCC5}" type="presParOf" srcId="{B6CD42EC-5AD4-4004-AE5B-47EDA668DAA8}" destId="{963B8EE3-40CC-4A0A-B420-D0BF920973CE}" srcOrd="0" destOrd="0" presId="urn:microsoft.com/office/officeart/2008/layout/VerticalCurvedList"/>
    <dgm:cxn modelId="{E7BF81C1-5664-4190-8063-68A70FBCF40A}" type="presParOf" srcId="{B6CD42EC-5AD4-4004-AE5B-47EDA668DAA8}" destId="{D79B43FC-100B-4A0D-A4D5-0D2D04B99064}" srcOrd="1" destOrd="0" presId="urn:microsoft.com/office/officeart/2008/layout/VerticalCurvedList"/>
    <dgm:cxn modelId="{DAD0B7F4-CA20-4CA7-ABA1-7F9F2DD3C370}" type="presParOf" srcId="{B6CD42EC-5AD4-4004-AE5B-47EDA668DAA8}" destId="{3CAD8DA1-8D53-445C-ACE8-D8449E4F0F55}" srcOrd="2" destOrd="0" presId="urn:microsoft.com/office/officeart/2008/layout/VerticalCurvedList"/>
    <dgm:cxn modelId="{D48F2E26-9C4B-48C4-91DE-E6441313138F}" type="presParOf" srcId="{B6CD42EC-5AD4-4004-AE5B-47EDA668DAA8}" destId="{429CABD1-4116-474B-81BF-735E2CA9DD00}" srcOrd="3" destOrd="0" presId="urn:microsoft.com/office/officeart/2008/layout/VerticalCurvedList"/>
    <dgm:cxn modelId="{553AE28C-0B65-4F2D-BEAB-ECDB634C735D}" type="presParOf" srcId="{90561C55-3C6E-4D53-85E1-2C50BCDDA392}" destId="{8B4C9365-9603-453E-85A8-0AEB6F6C9505}" srcOrd="1" destOrd="0" presId="urn:microsoft.com/office/officeart/2008/layout/VerticalCurvedList"/>
    <dgm:cxn modelId="{5E3F9EDA-0B32-4DA7-9F92-28EDDFAD47EF}" type="presParOf" srcId="{90561C55-3C6E-4D53-85E1-2C50BCDDA392}" destId="{D90AF80E-BF5F-4CDD-BBC2-F0A6920DC769}" srcOrd="2" destOrd="0" presId="urn:microsoft.com/office/officeart/2008/layout/VerticalCurvedList"/>
    <dgm:cxn modelId="{8AA9E853-0DCC-4594-AEC7-CD0AE51CF992}" type="presParOf" srcId="{D90AF80E-BF5F-4CDD-BBC2-F0A6920DC769}" destId="{3F8116AC-FAC3-4E95-9865-93CCFEB191B9}" srcOrd="0" destOrd="0" presId="urn:microsoft.com/office/officeart/2008/layout/VerticalCurvedList"/>
    <dgm:cxn modelId="{68929139-1112-4E55-B717-7AE750F6B3DD}" type="presParOf" srcId="{90561C55-3C6E-4D53-85E1-2C50BCDDA392}" destId="{D8FBBBE6-A207-4B79-8598-6F70EE0AC8A5}" srcOrd="3" destOrd="0" presId="urn:microsoft.com/office/officeart/2008/layout/VerticalCurvedList"/>
    <dgm:cxn modelId="{87C22CB2-0DF9-48E3-9C5E-D915301217D3}" type="presParOf" srcId="{90561C55-3C6E-4D53-85E1-2C50BCDDA392}" destId="{9E972B1A-B473-4B65-90AC-BDD273A0A5E1}" srcOrd="4" destOrd="0" presId="urn:microsoft.com/office/officeart/2008/layout/VerticalCurvedList"/>
    <dgm:cxn modelId="{83E6A5C2-A09D-4DD7-8B5F-16DD8C3ED619}" type="presParOf" srcId="{9E972B1A-B473-4B65-90AC-BDD273A0A5E1}" destId="{5E1B1356-1231-4FB2-90EA-F968BD4A619F}" srcOrd="0" destOrd="0" presId="urn:microsoft.com/office/officeart/2008/layout/VerticalCurvedList"/>
    <dgm:cxn modelId="{D3EA08D1-1782-4EA8-B9AA-BA0B1F175F5B}" type="presParOf" srcId="{90561C55-3C6E-4D53-85E1-2C50BCDDA392}" destId="{E131CE4A-9776-44F4-BC03-867682E21374}" srcOrd="5" destOrd="0" presId="urn:microsoft.com/office/officeart/2008/layout/VerticalCurvedList"/>
    <dgm:cxn modelId="{C19CC396-6805-4CD7-8EF3-AF7B4B6F3F05}" type="presParOf" srcId="{90561C55-3C6E-4D53-85E1-2C50BCDDA392}" destId="{AC9A216A-8375-48F9-A4E6-8E0B64C0209B}" srcOrd="6" destOrd="0" presId="urn:microsoft.com/office/officeart/2008/layout/VerticalCurvedList"/>
    <dgm:cxn modelId="{CF9930F2-89D6-4366-9114-1729A0471F7F}" type="presParOf" srcId="{AC9A216A-8375-48F9-A4E6-8E0B64C0209B}" destId="{A965097E-32F1-4AB8-8C4E-2814A7596B2F}" srcOrd="0" destOrd="0" presId="urn:microsoft.com/office/officeart/2008/layout/VerticalCurvedList"/>
    <dgm:cxn modelId="{A0A7FFB2-1DED-4424-97B8-5E28D4C9DD2C}" type="presParOf" srcId="{90561C55-3C6E-4D53-85E1-2C50BCDDA392}" destId="{8448C835-CBD8-498C-8997-A79E766A324B}" srcOrd="7" destOrd="0" presId="urn:microsoft.com/office/officeart/2008/layout/VerticalCurvedList"/>
    <dgm:cxn modelId="{5E15973A-0534-45C9-8B17-8A95271D3FEC}" type="presParOf" srcId="{90561C55-3C6E-4D53-85E1-2C50BCDDA392}" destId="{15D9E2AD-F476-437E-9B7C-4BE6F60C0BCD}" srcOrd="8" destOrd="0" presId="urn:microsoft.com/office/officeart/2008/layout/VerticalCurvedList"/>
    <dgm:cxn modelId="{E6AF6A33-E16A-4BB5-8DC3-0A1FDC490EC9}" type="presParOf" srcId="{15D9E2AD-F476-437E-9B7C-4BE6F60C0BCD}" destId="{65F7165E-5D32-4C20-A6FC-050B867230FB}" srcOrd="0" destOrd="0" presId="urn:microsoft.com/office/officeart/2008/layout/VerticalCurvedList"/>
    <dgm:cxn modelId="{1146F102-A18D-4026-B4C5-9E2CD92F9A6C}" type="presParOf" srcId="{90561C55-3C6E-4D53-85E1-2C50BCDDA392}" destId="{649C836D-7C09-4E51-90B8-92C3BD5A1F3F}" srcOrd="9" destOrd="0" presId="urn:microsoft.com/office/officeart/2008/layout/VerticalCurvedList"/>
    <dgm:cxn modelId="{A5C48C83-D138-4C55-AB8D-63C5A667CF50}" type="presParOf" srcId="{90561C55-3C6E-4D53-85E1-2C50BCDDA392}" destId="{CFE27BAF-21AE-4C88-BBEE-2E9644E4D66F}" srcOrd="10" destOrd="0" presId="urn:microsoft.com/office/officeart/2008/layout/VerticalCurvedList"/>
    <dgm:cxn modelId="{09B9B2BA-92DE-4108-969B-F550503847F3}" type="presParOf" srcId="{CFE27BAF-21AE-4C88-BBEE-2E9644E4D66F}" destId="{D405EC96-740C-4FE7-A65E-D688C6E37FB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DC5EA6-76E1-48AD-A226-9C47D84E143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D1AC610-14FF-4871-872C-6108986EACE5}">
      <dgm:prSet/>
      <dgm:spPr/>
      <dgm:t>
        <a:bodyPr/>
        <a:lstStyle/>
        <a:p>
          <a:r>
            <a:rPr lang="en-US"/>
            <a:t>To introduce AI and key paradigms of AI</a:t>
          </a:r>
        </a:p>
      </dgm:t>
    </dgm:pt>
    <dgm:pt modelId="{5AA90C36-DA10-4115-AB10-11A630C8BB56}" type="parTrans" cxnId="{9ACCBE7D-9211-45CD-9D10-B6BFB273AB88}">
      <dgm:prSet/>
      <dgm:spPr/>
      <dgm:t>
        <a:bodyPr/>
        <a:lstStyle/>
        <a:p>
          <a:endParaRPr lang="en-US"/>
        </a:p>
      </dgm:t>
    </dgm:pt>
    <dgm:pt modelId="{68F80284-406B-4774-AF64-DBF4089C839A}" type="sibTrans" cxnId="{9ACCBE7D-9211-45CD-9D10-B6BFB273AB88}">
      <dgm:prSet/>
      <dgm:spPr/>
      <dgm:t>
        <a:bodyPr/>
        <a:lstStyle/>
        <a:p>
          <a:endParaRPr lang="en-US"/>
        </a:p>
      </dgm:t>
    </dgm:pt>
    <dgm:pt modelId="{94F25F79-77E7-4FEE-A200-0FCA2966FD60}">
      <dgm:prSet/>
      <dgm:spPr/>
      <dgm:t>
        <a:bodyPr/>
        <a:lstStyle/>
        <a:p>
          <a:r>
            <a:rPr lang="en-US"/>
            <a:t>Understand core techniques and algorithms of AI: Deep Learning, Machine Learning, Natural Language Processing, Reinforcement Learning, Q-learning, Intelligent Agents, Various Search Algorithms</a:t>
          </a:r>
        </a:p>
      </dgm:t>
    </dgm:pt>
    <dgm:pt modelId="{1760AA7C-8CB3-4F6A-B8B0-F473EB763DB4}" type="parTrans" cxnId="{86B011E8-8E81-4BBF-872F-4A239C12D900}">
      <dgm:prSet/>
      <dgm:spPr/>
      <dgm:t>
        <a:bodyPr/>
        <a:lstStyle/>
        <a:p>
          <a:endParaRPr lang="en-US"/>
        </a:p>
      </dgm:t>
    </dgm:pt>
    <dgm:pt modelId="{CB2FACFB-E3D7-4A11-87C2-6FB7F6F52FB9}" type="sibTrans" cxnId="{86B011E8-8E81-4BBF-872F-4A239C12D900}">
      <dgm:prSet/>
      <dgm:spPr/>
      <dgm:t>
        <a:bodyPr/>
        <a:lstStyle/>
        <a:p>
          <a:endParaRPr lang="en-US"/>
        </a:p>
      </dgm:t>
    </dgm:pt>
    <dgm:pt modelId="{B89DDA8F-7D05-4496-9822-7FE93BBE5245}">
      <dgm:prSet/>
      <dgm:spPr/>
      <dgm:t>
        <a:bodyPr/>
        <a:lstStyle/>
        <a:p>
          <a:r>
            <a:rPr lang="en-US"/>
            <a:t>Understand the basic of knowledge presentation</a:t>
          </a:r>
        </a:p>
      </dgm:t>
    </dgm:pt>
    <dgm:pt modelId="{D0526C8D-3A47-4994-ACA5-73753FA977A4}" type="parTrans" cxnId="{A30E80F5-68E2-4475-AFB4-F754E7FFDBAC}">
      <dgm:prSet/>
      <dgm:spPr/>
      <dgm:t>
        <a:bodyPr/>
        <a:lstStyle/>
        <a:p>
          <a:endParaRPr lang="en-US"/>
        </a:p>
      </dgm:t>
    </dgm:pt>
    <dgm:pt modelId="{99730F98-DF9F-4AA8-B003-4BFBAD9213D5}" type="sibTrans" cxnId="{A30E80F5-68E2-4475-AFB4-F754E7FFDBAC}">
      <dgm:prSet/>
      <dgm:spPr/>
      <dgm:t>
        <a:bodyPr/>
        <a:lstStyle/>
        <a:p>
          <a:endParaRPr lang="en-US"/>
        </a:p>
      </dgm:t>
    </dgm:pt>
    <dgm:pt modelId="{F1A35929-4F97-447F-880D-ADC4B0613815}">
      <dgm:prSet/>
      <dgm:spPr/>
      <dgm:t>
        <a:bodyPr/>
        <a:lstStyle/>
        <a:p>
          <a:r>
            <a:rPr lang="en-US"/>
            <a:t>Gain knowledge of problem solving techniques</a:t>
          </a:r>
        </a:p>
      </dgm:t>
    </dgm:pt>
    <dgm:pt modelId="{93F53F49-8488-4D0D-8227-F90FF56C449D}" type="parTrans" cxnId="{67FDFF9F-4969-4386-9F8D-9BC4433CC615}">
      <dgm:prSet/>
      <dgm:spPr/>
      <dgm:t>
        <a:bodyPr/>
        <a:lstStyle/>
        <a:p>
          <a:endParaRPr lang="en-US"/>
        </a:p>
      </dgm:t>
    </dgm:pt>
    <dgm:pt modelId="{182F415D-B485-4FD0-B262-B465C4590568}" type="sibTrans" cxnId="{67FDFF9F-4969-4386-9F8D-9BC4433CC615}">
      <dgm:prSet/>
      <dgm:spPr/>
      <dgm:t>
        <a:bodyPr/>
        <a:lstStyle/>
        <a:p>
          <a:endParaRPr lang="en-US"/>
        </a:p>
      </dgm:t>
    </dgm:pt>
    <dgm:pt modelId="{CEF3EBB5-EA07-423F-9B32-1A32B53D4D67}">
      <dgm:prSet/>
      <dgm:spPr/>
      <dgm:t>
        <a:bodyPr/>
        <a:lstStyle/>
        <a:p>
          <a:r>
            <a:rPr lang="en-US"/>
            <a:t>How to build an intelligent system </a:t>
          </a:r>
        </a:p>
      </dgm:t>
    </dgm:pt>
    <dgm:pt modelId="{56CDFC11-E33D-4278-AF80-C4EF70624F5C}" type="parTrans" cxnId="{4289872A-8FF7-4A48-A67F-84AB3A8BBFFC}">
      <dgm:prSet/>
      <dgm:spPr/>
      <dgm:t>
        <a:bodyPr/>
        <a:lstStyle/>
        <a:p>
          <a:endParaRPr lang="en-US"/>
        </a:p>
      </dgm:t>
    </dgm:pt>
    <dgm:pt modelId="{A2EC802C-177A-4F22-B121-285C20A89811}" type="sibTrans" cxnId="{4289872A-8FF7-4A48-A67F-84AB3A8BBFFC}">
      <dgm:prSet/>
      <dgm:spPr/>
      <dgm:t>
        <a:bodyPr/>
        <a:lstStyle/>
        <a:p>
          <a:endParaRPr lang="en-US"/>
        </a:p>
      </dgm:t>
    </dgm:pt>
    <dgm:pt modelId="{47D20612-A360-4E1A-B6F9-4D9DD5DFDB35}" type="pres">
      <dgm:prSet presAssocID="{99DC5EA6-76E1-48AD-A226-9C47D84E143E}" presName="root" presStyleCnt="0">
        <dgm:presLayoutVars>
          <dgm:dir/>
          <dgm:resizeHandles val="exact"/>
        </dgm:presLayoutVars>
      </dgm:prSet>
      <dgm:spPr/>
      <dgm:t>
        <a:bodyPr/>
        <a:lstStyle/>
        <a:p>
          <a:endParaRPr lang="en-IN"/>
        </a:p>
      </dgm:t>
    </dgm:pt>
    <dgm:pt modelId="{32A21A47-2AD1-43A6-A5E1-134827E31F98}" type="pres">
      <dgm:prSet presAssocID="{AD1AC610-14FF-4871-872C-6108986EACE5}" presName="compNode" presStyleCnt="0"/>
      <dgm:spPr/>
    </dgm:pt>
    <dgm:pt modelId="{18D97878-A031-4EFE-A6EA-EDCC5E66EB23}" type="pres">
      <dgm:prSet presAssocID="{AD1AC610-14FF-4871-872C-6108986EACE5}" presName="bgRect" presStyleLbl="bgShp" presStyleIdx="0" presStyleCnt="5"/>
      <dgm:spPr/>
    </dgm:pt>
    <dgm:pt modelId="{B107830B-6659-4831-A99C-3BD114F71249}" type="pres">
      <dgm:prSet presAssocID="{AD1AC610-14FF-4871-872C-6108986EACE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Head with Gears"/>
        </a:ext>
      </dgm:extLst>
    </dgm:pt>
    <dgm:pt modelId="{AE2EF3F9-5289-4732-8E8E-15A698584F99}" type="pres">
      <dgm:prSet presAssocID="{AD1AC610-14FF-4871-872C-6108986EACE5}" presName="spaceRect" presStyleCnt="0"/>
      <dgm:spPr/>
    </dgm:pt>
    <dgm:pt modelId="{523276F5-AD1F-4C67-A4EA-BB411DB9CAC3}" type="pres">
      <dgm:prSet presAssocID="{AD1AC610-14FF-4871-872C-6108986EACE5}" presName="parTx" presStyleLbl="revTx" presStyleIdx="0" presStyleCnt="5">
        <dgm:presLayoutVars>
          <dgm:chMax val="0"/>
          <dgm:chPref val="0"/>
        </dgm:presLayoutVars>
      </dgm:prSet>
      <dgm:spPr/>
      <dgm:t>
        <a:bodyPr/>
        <a:lstStyle/>
        <a:p>
          <a:endParaRPr lang="en-IN"/>
        </a:p>
      </dgm:t>
    </dgm:pt>
    <dgm:pt modelId="{F2C1B068-0103-40A4-B156-D793BF742F27}" type="pres">
      <dgm:prSet presAssocID="{68F80284-406B-4774-AF64-DBF4089C839A}" presName="sibTrans" presStyleCnt="0"/>
      <dgm:spPr/>
    </dgm:pt>
    <dgm:pt modelId="{95E24806-070B-41E8-A026-01076255872E}" type="pres">
      <dgm:prSet presAssocID="{94F25F79-77E7-4FEE-A200-0FCA2966FD60}" presName="compNode" presStyleCnt="0"/>
      <dgm:spPr/>
    </dgm:pt>
    <dgm:pt modelId="{ADADA932-00BF-403F-9CD2-474F1FD75098}" type="pres">
      <dgm:prSet presAssocID="{94F25F79-77E7-4FEE-A200-0FCA2966FD60}" presName="bgRect" presStyleLbl="bgShp" presStyleIdx="1" presStyleCnt="5"/>
      <dgm:spPr/>
    </dgm:pt>
    <dgm:pt modelId="{72D144BC-5E52-48CC-9C96-B3EED2FE0B94}" type="pres">
      <dgm:prSet presAssocID="{94F25F79-77E7-4FEE-A200-0FCA2966FD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Robot"/>
        </a:ext>
      </dgm:extLst>
    </dgm:pt>
    <dgm:pt modelId="{C0124A0F-5611-456E-89AC-D5BA9D710CE2}" type="pres">
      <dgm:prSet presAssocID="{94F25F79-77E7-4FEE-A200-0FCA2966FD60}" presName="spaceRect" presStyleCnt="0"/>
      <dgm:spPr/>
    </dgm:pt>
    <dgm:pt modelId="{6AB64AF6-8650-469F-8422-2C4A55BA1743}" type="pres">
      <dgm:prSet presAssocID="{94F25F79-77E7-4FEE-A200-0FCA2966FD60}" presName="parTx" presStyleLbl="revTx" presStyleIdx="1" presStyleCnt="5">
        <dgm:presLayoutVars>
          <dgm:chMax val="0"/>
          <dgm:chPref val="0"/>
        </dgm:presLayoutVars>
      </dgm:prSet>
      <dgm:spPr/>
      <dgm:t>
        <a:bodyPr/>
        <a:lstStyle/>
        <a:p>
          <a:endParaRPr lang="en-IN"/>
        </a:p>
      </dgm:t>
    </dgm:pt>
    <dgm:pt modelId="{9A78790B-BE10-47DE-95BB-688DF7D3F70E}" type="pres">
      <dgm:prSet presAssocID="{CB2FACFB-E3D7-4A11-87C2-6FB7F6F52FB9}" presName="sibTrans" presStyleCnt="0"/>
      <dgm:spPr/>
    </dgm:pt>
    <dgm:pt modelId="{75AE381E-906F-4FA0-A10C-F501CA8AA8EC}" type="pres">
      <dgm:prSet presAssocID="{B89DDA8F-7D05-4496-9822-7FE93BBE5245}" presName="compNode" presStyleCnt="0"/>
      <dgm:spPr/>
    </dgm:pt>
    <dgm:pt modelId="{4CA69F46-53B1-4827-9B2D-7B33E6DC6299}" type="pres">
      <dgm:prSet presAssocID="{B89DDA8F-7D05-4496-9822-7FE93BBE5245}" presName="bgRect" presStyleLbl="bgShp" presStyleIdx="2" presStyleCnt="5"/>
      <dgm:spPr/>
    </dgm:pt>
    <dgm:pt modelId="{8643FF2F-12EB-47B3-B9B9-4C9335CC542D}" type="pres">
      <dgm:prSet presAssocID="{B89DDA8F-7D05-4496-9822-7FE93BBE524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Books"/>
        </a:ext>
      </dgm:extLst>
    </dgm:pt>
    <dgm:pt modelId="{ABACAAA4-209A-48C0-BF28-2E3818308FBE}" type="pres">
      <dgm:prSet presAssocID="{B89DDA8F-7D05-4496-9822-7FE93BBE5245}" presName="spaceRect" presStyleCnt="0"/>
      <dgm:spPr/>
    </dgm:pt>
    <dgm:pt modelId="{754CC000-E4D0-4AB5-8F46-36B120A02D06}" type="pres">
      <dgm:prSet presAssocID="{B89DDA8F-7D05-4496-9822-7FE93BBE5245}" presName="parTx" presStyleLbl="revTx" presStyleIdx="2" presStyleCnt="5">
        <dgm:presLayoutVars>
          <dgm:chMax val="0"/>
          <dgm:chPref val="0"/>
        </dgm:presLayoutVars>
      </dgm:prSet>
      <dgm:spPr/>
      <dgm:t>
        <a:bodyPr/>
        <a:lstStyle/>
        <a:p>
          <a:endParaRPr lang="en-IN"/>
        </a:p>
      </dgm:t>
    </dgm:pt>
    <dgm:pt modelId="{982AF7B6-6A3D-4146-85EE-828FCC4ED510}" type="pres">
      <dgm:prSet presAssocID="{99730F98-DF9F-4AA8-B003-4BFBAD9213D5}" presName="sibTrans" presStyleCnt="0"/>
      <dgm:spPr/>
    </dgm:pt>
    <dgm:pt modelId="{B013C240-CA51-48E9-8CE1-619176FAC93F}" type="pres">
      <dgm:prSet presAssocID="{F1A35929-4F97-447F-880D-ADC4B0613815}" presName="compNode" presStyleCnt="0"/>
      <dgm:spPr/>
    </dgm:pt>
    <dgm:pt modelId="{C757226C-2C5B-4F50-B99B-A1ABBCC77CD4}" type="pres">
      <dgm:prSet presAssocID="{F1A35929-4F97-447F-880D-ADC4B0613815}" presName="bgRect" presStyleLbl="bgShp" presStyleIdx="3" presStyleCnt="5"/>
      <dgm:spPr/>
    </dgm:pt>
    <dgm:pt modelId="{8B28743E-C821-4411-973D-705B44FDC275}" type="pres">
      <dgm:prSet presAssocID="{F1A35929-4F97-447F-880D-ADC4B06138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Brain in head"/>
        </a:ext>
      </dgm:extLst>
    </dgm:pt>
    <dgm:pt modelId="{A98E7F0F-6336-4FE0-A761-E60CF8170D05}" type="pres">
      <dgm:prSet presAssocID="{F1A35929-4F97-447F-880D-ADC4B0613815}" presName="spaceRect" presStyleCnt="0"/>
      <dgm:spPr/>
    </dgm:pt>
    <dgm:pt modelId="{5E81BA0B-F47B-40A2-8484-2C422DC56D83}" type="pres">
      <dgm:prSet presAssocID="{F1A35929-4F97-447F-880D-ADC4B0613815}" presName="parTx" presStyleLbl="revTx" presStyleIdx="3" presStyleCnt="5">
        <dgm:presLayoutVars>
          <dgm:chMax val="0"/>
          <dgm:chPref val="0"/>
        </dgm:presLayoutVars>
      </dgm:prSet>
      <dgm:spPr/>
      <dgm:t>
        <a:bodyPr/>
        <a:lstStyle/>
        <a:p>
          <a:endParaRPr lang="en-IN"/>
        </a:p>
      </dgm:t>
    </dgm:pt>
    <dgm:pt modelId="{1214A9E3-ADEC-4982-AB12-826091A4EC14}" type="pres">
      <dgm:prSet presAssocID="{182F415D-B485-4FD0-B262-B465C4590568}" presName="sibTrans" presStyleCnt="0"/>
      <dgm:spPr/>
    </dgm:pt>
    <dgm:pt modelId="{0B16DA5C-280F-4317-95BE-462D8E3DC754}" type="pres">
      <dgm:prSet presAssocID="{CEF3EBB5-EA07-423F-9B32-1A32B53D4D67}" presName="compNode" presStyleCnt="0"/>
      <dgm:spPr/>
    </dgm:pt>
    <dgm:pt modelId="{C7B107CB-47A3-4DC8-87F6-64E122746F3D}" type="pres">
      <dgm:prSet presAssocID="{CEF3EBB5-EA07-423F-9B32-1A32B53D4D67}" presName="bgRect" presStyleLbl="bgShp" presStyleIdx="4" presStyleCnt="5"/>
      <dgm:spPr/>
    </dgm:pt>
    <dgm:pt modelId="{27522B09-BB99-470D-8500-7CC03D6BD280}" type="pres">
      <dgm:prSet presAssocID="{CEF3EBB5-EA07-423F-9B32-1A32B53D4D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Gears"/>
        </a:ext>
      </dgm:extLst>
    </dgm:pt>
    <dgm:pt modelId="{9E9C2783-C9EA-4B46-8F95-80AC2803D7FB}" type="pres">
      <dgm:prSet presAssocID="{CEF3EBB5-EA07-423F-9B32-1A32B53D4D67}" presName="spaceRect" presStyleCnt="0"/>
      <dgm:spPr/>
    </dgm:pt>
    <dgm:pt modelId="{DFBE0C40-B3E6-459D-8ACC-8F08D2EC16F2}" type="pres">
      <dgm:prSet presAssocID="{CEF3EBB5-EA07-423F-9B32-1A32B53D4D67}" presName="parTx" presStyleLbl="revTx" presStyleIdx="4" presStyleCnt="5">
        <dgm:presLayoutVars>
          <dgm:chMax val="0"/>
          <dgm:chPref val="0"/>
        </dgm:presLayoutVars>
      </dgm:prSet>
      <dgm:spPr/>
      <dgm:t>
        <a:bodyPr/>
        <a:lstStyle/>
        <a:p>
          <a:endParaRPr lang="en-IN"/>
        </a:p>
      </dgm:t>
    </dgm:pt>
  </dgm:ptLst>
  <dgm:cxnLst>
    <dgm:cxn modelId="{4289872A-8FF7-4A48-A67F-84AB3A8BBFFC}" srcId="{99DC5EA6-76E1-48AD-A226-9C47D84E143E}" destId="{CEF3EBB5-EA07-423F-9B32-1A32B53D4D67}" srcOrd="4" destOrd="0" parTransId="{56CDFC11-E33D-4278-AF80-C4EF70624F5C}" sibTransId="{A2EC802C-177A-4F22-B121-285C20A89811}"/>
    <dgm:cxn modelId="{F139B6FE-BCCD-43B4-9BDB-55A6DFCE86F9}" type="presOf" srcId="{94F25F79-77E7-4FEE-A200-0FCA2966FD60}" destId="{6AB64AF6-8650-469F-8422-2C4A55BA1743}" srcOrd="0" destOrd="0" presId="urn:microsoft.com/office/officeart/2018/2/layout/IconVerticalSolidList"/>
    <dgm:cxn modelId="{9ACCBE7D-9211-45CD-9D10-B6BFB273AB88}" srcId="{99DC5EA6-76E1-48AD-A226-9C47D84E143E}" destId="{AD1AC610-14FF-4871-872C-6108986EACE5}" srcOrd="0" destOrd="0" parTransId="{5AA90C36-DA10-4115-AB10-11A630C8BB56}" sibTransId="{68F80284-406B-4774-AF64-DBF4089C839A}"/>
    <dgm:cxn modelId="{86B011E8-8E81-4BBF-872F-4A239C12D900}" srcId="{99DC5EA6-76E1-48AD-A226-9C47D84E143E}" destId="{94F25F79-77E7-4FEE-A200-0FCA2966FD60}" srcOrd="1" destOrd="0" parTransId="{1760AA7C-8CB3-4F6A-B8B0-F473EB763DB4}" sibTransId="{CB2FACFB-E3D7-4A11-87C2-6FB7F6F52FB9}"/>
    <dgm:cxn modelId="{67FDFF9F-4969-4386-9F8D-9BC4433CC615}" srcId="{99DC5EA6-76E1-48AD-A226-9C47D84E143E}" destId="{F1A35929-4F97-447F-880D-ADC4B0613815}" srcOrd="3" destOrd="0" parTransId="{93F53F49-8488-4D0D-8227-F90FF56C449D}" sibTransId="{182F415D-B485-4FD0-B262-B465C4590568}"/>
    <dgm:cxn modelId="{FC9600EE-F485-4907-AD0A-E322D4E2882D}" type="presOf" srcId="{99DC5EA6-76E1-48AD-A226-9C47D84E143E}" destId="{47D20612-A360-4E1A-B6F9-4D9DD5DFDB35}" srcOrd="0" destOrd="0" presId="urn:microsoft.com/office/officeart/2018/2/layout/IconVerticalSolidList"/>
    <dgm:cxn modelId="{A51B4F42-34B7-4AA4-A974-998E45FC63DE}" type="presOf" srcId="{B89DDA8F-7D05-4496-9822-7FE93BBE5245}" destId="{754CC000-E4D0-4AB5-8F46-36B120A02D06}" srcOrd="0" destOrd="0" presId="urn:microsoft.com/office/officeart/2018/2/layout/IconVerticalSolidList"/>
    <dgm:cxn modelId="{A30E80F5-68E2-4475-AFB4-F754E7FFDBAC}" srcId="{99DC5EA6-76E1-48AD-A226-9C47D84E143E}" destId="{B89DDA8F-7D05-4496-9822-7FE93BBE5245}" srcOrd="2" destOrd="0" parTransId="{D0526C8D-3A47-4994-ACA5-73753FA977A4}" sibTransId="{99730F98-DF9F-4AA8-B003-4BFBAD9213D5}"/>
    <dgm:cxn modelId="{7316D9B1-C773-4828-BF2C-F0A988E4C8EF}" type="presOf" srcId="{AD1AC610-14FF-4871-872C-6108986EACE5}" destId="{523276F5-AD1F-4C67-A4EA-BB411DB9CAC3}" srcOrd="0" destOrd="0" presId="urn:microsoft.com/office/officeart/2018/2/layout/IconVerticalSolidList"/>
    <dgm:cxn modelId="{E7A8D8A6-1406-4038-A088-68DBF72E9DBB}" type="presOf" srcId="{F1A35929-4F97-447F-880D-ADC4B0613815}" destId="{5E81BA0B-F47B-40A2-8484-2C422DC56D83}" srcOrd="0" destOrd="0" presId="urn:microsoft.com/office/officeart/2018/2/layout/IconVerticalSolidList"/>
    <dgm:cxn modelId="{67F19BC4-F981-4112-AA03-BF0573741A4C}" type="presOf" srcId="{CEF3EBB5-EA07-423F-9B32-1A32B53D4D67}" destId="{DFBE0C40-B3E6-459D-8ACC-8F08D2EC16F2}" srcOrd="0" destOrd="0" presId="urn:microsoft.com/office/officeart/2018/2/layout/IconVerticalSolidList"/>
    <dgm:cxn modelId="{04048ED4-C03A-41FC-A490-3C2917356253}" type="presParOf" srcId="{47D20612-A360-4E1A-B6F9-4D9DD5DFDB35}" destId="{32A21A47-2AD1-43A6-A5E1-134827E31F98}" srcOrd="0" destOrd="0" presId="urn:microsoft.com/office/officeart/2018/2/layout/IconVerticalSolidList"/>
    <dgm:cxn modelId="{429C4249-43C3-4588-9B62-BE2CC68D2F60}" type="presParOf" srcId="{32A21A47-2AD1-43A6-A5E1-134827E31F98}" destId="{18D97878-A031-4EFE-A6EA-EDCC5E66EB23}" srcOrd="0" destOrd="0" presId="urn:microsoft.com/office/officeart/2018/2/layout/IconVerticalSolidList"/>
    <dgm:cxn modelId="{45B236A7-D305-4412-BBF0-5BAE438B7D87}" type="presParOf" srcId="{32A21A47-2AD1-43A6-A5E1-134827E31F98}" destId="{B107830B-6659-4831-A99C-3BD114F71249}" srcOrd="1" destOrd="0" presId="urn:microsoft.com/office/officeart/2018/2/layout/IconVerticalSolidList"/>
    <dgm:cxn modelId="{732B92D6-EC27-4E79-BAA7-D033EC2382C1}" type="presParOf" srcId="{32A21A47-2AD1-43A6-A5E1-134827E31F98}" destId="{AE2EF3F9-5289-4732-8E8E-15A698584F99}" srcOrd="2" destOrd="0" presId="urn:microsoft.com/office/officeart/2018/2/layout/IconVerticalSolidList"/>
    <dgm:cxn modelId="{0A9A9610-1CE5-4A24-B36E-4AD8A26F0667}" type="presParOf" srcId="{32A21A47-2AD1-43A6-A5E1-134827E31F98}" destId="{523276F5-AD1F-4C67-A4EA-BB411DB9CAC3}" srcOrd="3" destOrd="0" presId="urn:microsoft.com/office/officeart/2018/2/layout/IconVerticalSolidList"/>
    <dgm:cxn modelId="{286F2982-D89C-41D8-B97E-8B6DBFB76B9A}" type="presParOf" srcId="{47D20612-A360-4E1A-B6F9-4D9DD5DFDB35}" destId="{F2C1B068-0103-40A4-B156-D793BF742F27}" srcOrd="1" destOrd="0" presId="urn:microsoft.com/office/officeart/2018/2/layout/IconVerticalSolidList"/>
    <dgm:cxn modelId="{C76441F7-594E-4B26-9B0F-F1F4975A54B5}" type="presParOf" srcId="{47D20612-A360-4E1A-B6F9-4D9DD5DFDB35}" destId="{95E24806-070B-41E8-A026-01076255872E}" srcOrd="2" destOrd="0" presId="urn:microsoft.com/office/officeart/2018/2/layout/IconVerticalSolidList"/>
    <dgm:cxn modelId="{B138871A-1C85-42F0-B2E2-51D926CA8B0A}" type="presParOf" srcId="{95E24806-070B-41E8-A026-01076255872E}" destId="{ADADA932-00BF-403F-9CD2-474F1FD75098}" srcOrd="0" destOrd="0" presId="urn:microsoft.com/office/officeart/2018/2/layout/IconVerticalSolidList"/>
    <dgm:cxn modelId="{71EE4F39-398C-4535-B06F-85554508F437}" type="presParOf" srcId="{95E24806-070B-41E8-A026-01076255872E}" destId="{72D144BC-5E52-48CC-9C96-B3EED2FE0B94}" srcOrd="1" destOrd="0" presId="urn:microsoft.com/office/officeart/2018/2/layout/IconVerticalSolidList"/>
    <dgm:cxn modelId="{751A929A-F62A-46C2-8141-BF03D106B665}" type="presParOf" srcId="{95E24806-070B-41E8-A026-01076255872E}" destId="{C0124A0F-5611-456E-89AC-D5BA9D710CE2}" srcOrd="2" destOrd="0" presId="urn:microsoft.com/office/officeart/2018/2/layout/IconVerticalSolidList"/>
    <dgm:cxn modelId="{193C149B-F63C-4A2D-A23B-039CCD204088}" type="presParOf" srcId="{95E24806-070B-41E8-A026-01076255872E}" destId="{6AB64AF6-8650-469F-8422-2C4A55BA1743}" srcOrd="3" destOrd="0" presId="urn:microsoft.com/office/officeart/2018/2/layout/IconVerticalSolidList"/>
    <dgm:cxn modelId="{84CE989B-BFFF-4825-AF1B-501A7446D95D}" type="presParOf" srcId="{47D20612-A360-4E1A-B6F9-4D9DD5DFDB35}" destId="{9A78790B-BE10-47DE-95BB-688DF7D3F70E}" srcOrd="3" destOrd="0" presId="urn:microsoft.com/office/officeart/2018/2/layout/IconVerticalSolidList"/>
    <dgm:cxn modelId="{70461CF9-88D8-40CD-87AC-943453312042}" type="presParOf" srcId="{47D20612-A360-4E1A-B6F9-4D9DD5DFDB35}" destId="{75AE381E-906F-4FA0-A10C-F501CA8AA8EC}" srcOrd="4" destOrd="0" presId="urn:microsoft.com/office/officeart/2018/2/layout/IconVerticalSolidList"/>
    <dgm:cxn modelId="{0CC27362-6126-4D80-9805-D7DD0FAA5EAC}" type="presParOf" srcId="{75AE381E-906F-4FA0-A10C-F501CA8AA8EC}" destId="{4CA69F46-53B1-4827-9B2D-7B33E6DC6299}" srcOrd="0" destOrd="0" presId="urn:microsoft.com/office/officeart/2018/2/layout/IconVerticalSolidList"/>
    <dgm:cxn modelId="{4ADD4397-5565-41E8-8492-29883DAC2DDC}" type="presParOf" srcId="{75AE381E-906F-4FA0-A10C-F501CA8AA8EC}" destId="{8643FF2F-12EB-47B3-B9B9-4C9335CC542D}" srcOrd="1" destOrd="0" presId="urn:microsoft.com/office/officeart/2018/2/layout/IconVerticalSolidList"/>
    <dgm:cxn modelId="{8269D66A-D298-4AC5-B0ED-58255E3672FD}" type="presParOf" srcId="{75AE381E-906F-4FA0-A10C-F501CA8AA8EC}" destId="{ABACAAA4-209A-48C0-BF28-2E3818308FBE}" srcOrd="2" destOrd="0" presId="urn:microsoft.com/office/officeart/2018/2/layout/IconVerticalSolidList"/>
    <dgm:cxn modelId="{09A458C7-C89E-4AE3-9ACD-932811412204}" type="presParOf" srcId="{75AE381E-906F-4FA0-A10C-F501CA8AA8EC}" destId="{754CC000-E4D0-4AB5-8F46-36B120A02D06}" srcOrd="3" destOrd="0" presId="urn:microsoft.com/office/officeart/2018/2/layout/IconVerticalSolidList"/>
    <dgm:cxn modelId="{FC6B16A1-905F-40B1-B3DC-7359AEC069B9}" type="presParOf" srcId="{47D20612-A360-4E1A-B6F9-4D9DD5DFDB35}" destId="{982AF7B6-6A3D-4146-85EE-828FCC4ED510}" srcOrd="5" destOrd="0" presId="urn:microsoft.com/office/officeart/2018/2/layout/IconVerticalSolidList"/>
    <dgm:cxn modelId="{9E1C0A67-4198-4770-B737-C3ABAB9D009B}" type="presParOf" srcId="{47D20612-A360-4E1A-B6F9-4D9DD5DFDB35}" destId="{B013C240-CA51-48E9-8CE1-619176FAC93F}" srcOrd="6" destOrd="0" presId="urn:microsoft.com/office/officeart/2018/2/layout/IconVerticalSolidList"/>
    <dgm:cxn modelId="{1A739851-E61C-48D0-9B90-F82CE3427061}" type="presParOf" srcId="{B013C240-CA51-48E9-8CE1-619176FAC93F}" destId="{C757226C-2C5B-4F50-B99B-A1ABBCC77CD4}" srcOrd="0" destOrd="0" presId="urn:microsoft.com/office/officeart/2018/2/layout/IconVerticalSolidList"/>
    <dgm:cxn modelId="{04A9E668-F87C-4310-8D13-4BAE1C0FD7FF}" type="presParOf" srcId="{B013C240-CA51-48E9-8CE1-619176FAC93F}" destId="{8B28743E-C821-4411-973D-705B44FDC275}" srcOrd="1" destOrd="0" presId="urn:microsoft.com/office/officeart/2018/2/layout/IconVerticalSolidList"/>
    <dgm:cxn modelId="{D62039FB-C1F7-4C95-AF3D-10B50F59316B}" type="presParOf" srcId="{B013C240-CA51-48E9-8CE1-619176FAC93F}" destId="{A98E7F0F-6336-4FE0-A761-E60CF8170D05}" srcOrd="2" destOrd="0" presId="urn:microsoft.com/office/officeart/2018/2/layout/IconVerticalSolidList"/>
    <dgm:cxn modelId="{A9039C7C-4480-4071-B77C-26EA93F8D365}" type="presParOf" srcId="{B013C240-CA51-48E9-8CE1-619176FAC93F}" destId="{5E81BA0B-F47B-40A2-8484-2C422DC56D83}" srcOrd="3" destOrd="0" presId="urn:microsoft.com/office/officeart/2018/2/layout/IconVerticalSolidList"/>
    <dgm:cxn modelId="{EE0A9228-AED6-45D9-8F55-C2EA2259F7D8}" type="presParOf" srcId="{47D20612-A360-4E1A-B6F9-4D9DD5DFDB35}" destId="{1214A9E3-ADEC-4982-AB12-826091A4EC14}" srcOrd="7" destOrd="0" presId="urn:microsoft.com/office/officeart/2018/2/layout/IconVerticalSolidList"/>
    <dgm:cxn modelId="{C4FC7EB6-B715-4CB7-8C95-C1A74D29E5F0}" type="presParOf" srcId="{47D20612-A360-4E1A-B6F9-4D9DD5DFDB35}" destId="{0B16DA5C-280F-4317-95BE-462D8E3DC754}" srcOrd="8" destOrd="0" presId="urn:microsoft.com/office/officeart/2018/2/layout/IconVerticalSolidList"/>
    <dgm:cxn modelId="{721BBAF8-A225-47CA-9B1A-35CAF1DBAB74}" type="presParOf" srcId="{0B16DA5C-280F-4317-95BE-462D8E3DC754}" destId="{C7B107CB-47A3-4DC8-87F6-64E122746F3D}" srcOrd="0" destOrd="0" presId="urn:microsoft.com/office/officeart/2018/2/layout/IconVerticalSolidList"/>
    <dgm:cxn modelId="{E7B5F5A7-10A1-4C20-B8EE-F2E927D7E72D}" type="presParOf" srcId="{0B16DA5C-280F-4317-95BE-462D8E3DC754}" destId="{27522B09-BB99-470D-8500-7CC03D6BD280}" srcOrd="1" destOrd="0" presId="urn:microsoft.com/office/officeart/2018/2/layout/IconVerticalSolidList"/>
    <dgm:cxn modelId="{4F6B036A-A022-4CA8-AF86-62A2DD73ACA5}" type="presParOf" srcId="{0B16DA5C-280F-4317-95BE-462D8E3DC754}" destId="{9E9C2783-C9EA-4B46-8F95-80AC2803D7FB}" srcOrd="2" destOrd="0" presId="urn:microsoft.com/office/officeart/2018/2/layout/IconVerticalSolidList"/>
    <dgm:cxn modelId="{E619B526-25A5-42D2-9570-DE7C246BF827}" type="presParOf" srcId="{0B16DA5C-280F-4317-95BE-462D8E3DC754}" destId="{DFBE0C40-B3E6-459D-8ACC-8F08D2EC16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210AC6-1A79-4C0B-A6B1-9FC2418A5FE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54DC219-FA2E-474F-8952-52950100BFB4}">
      <dgm:prSet/>
      <dgm:spPr/>
      <dgm:t>
        <a:bodyPr/>
        <a:lstStyle/>
        <a:p>
          <a:pPr>
            <a:defRPr cap="all"/>
          </a:pPr>
          <a:r>
            <a:rPr lang="en-US"/>
            <a:t>Playing chess</a:t>
          </a:r>
        </a:p>
      </dgm:t>
    </dgm:pt>
    <dgm:pt modelId="{4E011D98-2C7A-4422-9B29-0451B34CDEA4}" type="parTrans" cxnId="{748367DF-5FB6-411D-988C-72060D87D8F3}">
      <dgm:prSet/>
      <dgm:spPr/>
      <dgm:t>
        <a:bodyPr/>
        <a:lstStyle/>
        <a:p>
          <a:endParaRPr lang="en-US"/>
        </a:p>
      </dgm:t>
    </dgm:pt>
    <dgm:pt modelId="{B397507D-7D59-475B-8675-9DE242FF2AD9}" type="sibTrans" cxnId="{748367DF-5FB6-411D-988C-72060D87D8F3}">
      <dgm:prSet/>
      <dgm:spPr/>
      <dgm:t>
        <a:bodyPr/>
        <a:lstStyle/>
        <a:p>
          <a:endParaRPr lang="en-US"/>
        </a:p>
      </dgm:t>
    </dgm:pt>
    <dgm:pt modelId="{F56AE573-4235-45A8-8A27-597FD9BEC338}">
      <dgm:prSet/>
      <dgm:spPr/>
      <dgm:t>
        <a:bodyPr/>
        <a:lstStyle/>
        <a:p>
          <a:pPr>
            <a:defRPr cap="all"/>
          </a:pPr>
          <a:r>
            <a:rPr lang="en-US"/>
            <a:t>Proving mathematical theorems</a:t>
          </a:r>
        </a:p>
      </dgm:t>
    </dgm:pt>
    <dgm:pt modelId="{9B51FCAC-0290-48A6-BD98-4EA5BE0D1005}" type="parTrans" cxnId="{CA542413-CDF3-4EA8-921C-89ED48BFE081}">
      <dgm:prSet/>
      <dgm:spPr/>
      <dgm:t>
        <a:bodyPr/>
        <a:lstStyle/>
        <a:p>
          <a:endParaRPr lang="en-US"/>
        </a:p>
      </dgm:t>
    </dgm:pt>
    <dgm:pt modelId="{0014781D-57E5-4273-BBEC-62CA5D04E1E6}" type="sibTrans" cxnId="{CA542413-CDF3-4EA8-921C-89ED48BFE081}">
      <dgm:prSet/>
      <dgm:spPr/>
      <dgm:t>
        <a:bodyPr/>
        <a:lstStyle/>
        <a:p>
          <a:endParaRPr lang="en-US"/>
        </a:p>
      </dgm:t>
    </dgm:pt>
    <dgm:pt modelId="{F4E67DB9-D334-4183-B233-27FFD47A2593}">
      <dgm:prSet/>
      <dgm:spPr/>
      <dgm:t>
        <a:bodyPr/>
        <a:lstStyle/>
        <a:p>
          <a:pPr>
            <a:defRPr cap="all"/>
          </a:pPr>
          <a:r>
            <a:rPr lang="en-US"/>
            <a:t>Writing poetry</a:t>
          </a:r>
        </a:p>
      </dgm:t>
    </dgm:pt>
    <dgm:pt modelId="{BF922D0B-6A61-4AAC-ABF8-0D3836ACCC20}" type="parTrans" cxnId="{3BF5BC60-88D4-4335-A5FA-B24F3015C057}">
      <dgm:prSet/>
      <dgm:spPr/>
      <dgm:t>
        <a:bodyPr/>
        <a:lstStyle/>
        <a:p>
          <a:endParaRPr lang="en-US"/>
        </a:p>
      </dgm:t>
    </dgm:pt>
    <dgm:pt modelId="{8E1FB016-033A-4391-9074-7230BC4C0EE8}" type="sibTrans" cxnId="{3BF5BC60-88D4-4335-A5FA-B24F3015C057}">
      <dgm:prSet/>
      <dgm:spPr/>
      <dgm:t>
        <a:bodyPr/>
        <a:lstStyle/>
        <a:p>
          <a:endParaRPr lang="en-US"/>
        </a:p>
      </dgm:t>
    </dgm:pt>
    <dgm:pt modelId="{01FD20A2-3632-4FC2-8B8D-EDFCD1FB7C35}">
      <dgm:prSet/>
      <dgm:spPr/>
      <dgm:t>
        <a:bodyPr/>
        <a:lstStyle/>
        <a:p>
          <a:pPr>
            <a:defRPr cap="all"/>
          </a:pPr>
          <a:r>
            <a:rPr lang="en-US"/>
            <a:t>Driving a car on a crowded street</a:t>
          </a:r>
        </a:p>
      </dgm:t>
    </dgm:pt>
    <dgm:pt modelId="{0F3551C8-DC5E-4E74-AD82-484C38DB1F4C}" type="parTrans" cxnId="{17408ACD-2B8D-4911-9DD5-C6767A3B573A}">
      <dgm:prSet/>
      <dgm:spPr/>
      <dgm:t>
        <a:bodyPr/>
        <a:lstStyle/>
        <a:p>
          <a:endParaRPr lang="en-US"/>
        </a:p>
      </dgm:t>
    </dgm:pt>
    <dgm:pt modelId="{0309A70D-4D42-4EA0-A6F2-7E09E4CEC101}" type="sibTrans" cxnId="{17408ACD-2B8D-4911-9DD5-C6767A3B573A}">
      <dgm:prSet/>
      <dgm:spPr/>
      <dgm:t>
        <a:bodyPr/>
        <a:lstStyle/>
        <a:p>
          <a:endParaRPr lang="en-US"/>
        </a:p>
      </dgm:t>
    </dgm:pt>
    <dgm:pt modelId="{30F2B180-4660-48B5-905D-AE2ED6B9F3A8}">
      <dgm:prSet/>
      <dgm:spPr/>
      <dgm:t>
        <a:bodyPr/>
        <a:lstStyle/>
        <a:p>
          <a:pPr>
            <a:defRPr cap="all"/>
          </a:pPr>
          <a:r>
            <a:rPr lang="en-US"/>
            <a:t>Diagnosing diseases</a:t>
          </a:r>
        </a:p>
      </dgm:t>
    </dgm:pt>
    <dgm:pt modelId="{85330FB4-054C-4E71-9975-911549D62948}" type="parTrans" cxnId="{FA48D695-86BB-4AA2-9071-AC92D4ACC0B3}">
      <dgm:prSet/>
      <dgm:spPr/>
      <dgm:t>
        <a:bodyPr/>
        <a:lstStyle/>
        <a:p>
          <a:endParaRPr lang="en-US"/>
        </a:p>
      </dgm:t>
    </dgm:pt>
    <dgm:pt modelId="{398AE60C-F733-4B5F-846B-571A83CBC9E9}" type="sibTrans" cxnId="{FA48D695-86BB-4AA2-9071-AC92D4ACC0B3}">
      <dgm:prSet/>
      <dgm:spPr/>
      <dgm:t>
        <a:bodyPr/>
        <a:lstStyle/>
        <a:p>
          <a:endParaRPr lang="en-US"/>
        </a:p>
      </dgm:t>
    </dgm:pt>
    <dgm:pt modelId="{38DE9213-CD2A-4EDD-A482-F9BB6D41C3CB}" type="pres">
      <dgm:prSet presAssocID="{C7210AC6-1A79-4C0B-A6B1-9FC2418A5FE1}" presName="root" presStyleCnt="0">
        <dgm:presLayoutVars>
          <dgm:dir/>
          <dgm:resizeHandles val="exact"/>
        </dgm:presLayoutVars>
      </dgm:prSet>
      <dgm:spPr/>
      <dgm:t>
        <a:bodyPr/>
        <a:lstStyle/>
        <a:p>
          <a:endParaRPr lang="en-IN"/>
        </a:p>
      </dgm:t>
    </dgm:pt>
    <dgm:pt modelId="{A914EBEF-AE2C-4810-B8FB-978D27A168FB}" type="pres">
      <dgm:prSet presAssocID="{A54DC219-FA2E-474F-8952-52950100BFB4}" presName="compNode" presStyleCnt="0"/>
      <dgm:spPr/>
    </dgm:pt>
    <dgm:pt modelId="{4EFCEA22-FAFA-469D-872F-3E5F9CDCC826}" type="pres">
      <dgm:prSet presAssocID="{A54DC219-FA2E-474F-8952-52950100BFB4}" presName="iconBgRect" presStyleLbl="bgShp" presStyleIdx="0" presStyleCnt="5"/>
      <dgm:spPr>
        <a:prstGeom prst="round2DiagRect">
          <a:avLst>
            <a:gd name="adj1" fmla="val 29727"/>
            <a:gd name="adj2" fmla="val 0"/>
          </a:avLst>
        </a:prstGeom>
      </dgm:spPr>
    </dgm:pt>
    <dgm:pt modelId="{744AF3D0-CEA9-411B-85AE-53899FE6E532}" type="pres">
      <dgm:prSet presAssocID="{A54DC219-FA2E-474F-8952-52950100BF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hess Pieces"/>
        </a:ext>
      </dgm:extLst>
    </dgm:pt>
    <dgm:pt modelId="{4BC763CE-8F3F-4E10-A9DA-77B60CCDA918}" type="pres">
      <dgm:prSet presAssocID="{A54DC219-FA2E-474F-8952-52950100BFB4}" presName="spaceRect" presStyleCnt="0"/>
      <dgm:spPr/>
    </dgm:pt>
    <dgm:pt modelId="{AE84C63F-946F-4B11-9E57-078A76B446B8}" type="pres">
      <dgm:prSet presAssocID="{A54DC219-FA2E-474F-8952-52950100BFB4}" presName="textRect" presStyleLbl="revTx" presStyleIdx="0" presStyleCnt="5">
        <dgm:presLayoutVars>
          <dgm:chMax val="1"/>
          <dgm:chPref val="1"/>
        </dgm:presLayoutVars>
      </dgm:prSet>
      <dgm:spPr/>
      <dgm:t>
        <a:bodyPr/>
        <a:lstStyle/>
        <a:p>
          <a:endParaRPr lang="en-IN"/>
        </a:p>
      </dgm:t>
    </dgm:pt>
    <dgm:pt modelId="{A3C89562-A4DD-4012-B443-464D999C4048}" type="pres">
      <dgm:prSet presAssocID="{B397507D-7D59-475B-8675-9DE242FF2AD9}" presName="sibTrans" presStyleCnt="0"/>
      <dgm:spPr/>
    </dgm:pt>
    <dgm:pt modelId="{6DCA8F19-9839-46B5-AD9F-08F03ECF7586}" type="pres">
      <dgm:prSet presAssocID="{F56AE573-4235-45A8-8A27-597FD9BEC338}" presName="compNode" presStyleCnt="0"/>
      <dgm:spPr/>
    </dgm:pt>
    <dgm:pt modelId="{BD02B99E-5052-43E4-BE6F-0132712E26DD}" type="pres">
      <dgm:prSet presAssocID="{F56AE573-4235-45A8-8A27-597FD9BEC338}" presName="iconBgRect" presStyleLbl="bgShp" presStyleIdx="1" presStyleCnt="5"/>
      <dgm:spPr>
        <a:prstGeom prst="round2DiagRect">
          <a:avLst>
            <a:gd name="adj1" fmla="val 29727"/>
            <a:gd name="adj2" fmla="val 0"/>
          </a:avLst>
        </a:prstGeom>
      </dgm:spPr>
    </dgm:pt>
    <dgm:pt modelId="{33830334-AB32-44AB-8C46-27325F40D571}" type="pres">
      <dgm:prSet presAssocID="{F56AE573-4235-45A8-8A27-597FD9BEC33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ocument"/>
        </a:ext>
      </dgm:extLst>
    </dgm:pt>
    <dgm:pt modelId="{98328554-0913-4AD8-B499-1A709E4D71C6}" type="pres">
      <dgm:prSet presAssocID="{F56AE573-4235-45A8-8A27-597FD9BEC338}" presName="spaceRect" presStyleCnt="0"/>
      <dgm:spPr/>
    </dgm:pt>
    <dgm:pt modelId="{85AAD228-A828-4B5F-82BD-505823B87396}" type="pres">
      <dgm:prSet presAssocID="{F56AE573-4235-45A8-8A27-597FD9BEC338}" presName="textRect" presStyleLbl="revTx" presStyleIdx="1" presStyleCnt="5">
        <dgm:presLayoutVars>
          <dgm:chMax val="1"/>
          <dgm:chPref val="1"/>
        </dgm:presLayoutVars>
      </dgm:prSet>
      <dgm:spPr/>
      <dgm:t>
        <a:bodyPr/>
        <a:lstStyle/>
        <a:p>
          <a:endParaRPr lang="en-IN"/>
        </a:p>
      </dgm:t>
    </dgm:pt>
    <dgm:pt modelId="{0CF5D4D1-EBBF-497B-B6A5-8472AAFEDA31}" type="pres">
      <dgm:prSet presAssocID="{0014781D-57E5-4273-BBEC-62CA5D04E1E6}" presName="sibTrans" presStyleCnt="0"/>
      <dgm:spPr/>
    </dgm:pt>
    <dgm:pt modelId="{969182A2-5674-47A0-A092-824B4268CFF8}" type="pres">
      <dgm:prSet presAssocID="{F4E67DB9-D334-4183-B233-27FFD47A2593}" presName="compNode" presStyleCnt="0"/>
      <dgm:spPr/>
    </dgm:pt>
    <dgm:pt modelId="{13C19AF9-CD67-4DEF-AA3F-F8833EA7A47E}" type="pres">
      <dgm:prSet presAssocID="{F4E67DB9-D334-4183-B233-27FFD47A2593}" presName="iconBgRect" presStyleLbl="bgShp" presStyleIdx="2" presStyleCnt="5"/>
      <dgm:spPr>
        <a:prstGeom prst="round2DiagRect">
          <a:avLst>
            <a:gd name="adj1" fmla="val 29727"/>
            <a:gd name="adj2" fmla="val 0"/>
          </a:avLst>
        </a:prstGeom>
      </dgm:spPr>
    </dgm:pt>
    <dgm:pt modelId="{693830CA-7F80-44E3-8303-CD73DDF2BC83}" type="pres">
      <dgm:prSet presAssocID="{F4E67DB9-D334-4183-B233-27FFD47A259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Pencil"/>
        </a:ext>
      </dgm:extLst>
    </dgm:pt>
    <dgm:pt modelId="{A092DFA3-D228-4D47-9EF5-50B408291DD4}" type="pres">
      <dgm:prSet presAssocID="{F4E67DB9-D334-4183-B233-27FFD47A2593}" presName="spaceRect" presStyleCnt="0"/>
      <dgm:spPr/>
    </dgm:pt>
    <dgm:pt modelId="{627AB392-CDCF-4722-A056-F86ED9F1C1A4}" type="pres">
      <dgm:prSet presAssocID="{F4E67DB9-D334-4183-B233-27FFD47A2593}" presName="textRect" presStyleLbl="revTx" presStyleIdx="2" presStyleCnt="5">
        <dgm:presLayoutVars>
          <dgm:chMax val="1"/>
          <dgm:chPref val="1"/>
        </dgm:presLayoutVars>
      </dgm:prSet>
      <dgm:spPr/>
      <dgm:t>
        <a:bodyPr/>
        <a:lstStyle/>
        <a:p>
          <a:endParaRPr lang="en-IN"/>
        </a:p>
      </dgm:t>
    </dgm:pt>
    <dgm:pt modelId="{D192D173-C6FB-44A3-9384-91EC9E1C5043}" type="pres">
      <dgm:prSet presAssocID="{8E1FB016-033A-4391-9074-7230BC4C0EE8}" presName="sibTrans" presStyleCnt="0"/>
      <dgm:spPr/>
    </dgm:pt>
    <dgm:pt modelId="{EAAE5A67-63C2-4363-B6B8-A1232371B729}" type="pres">
      <dgm:prSet presAssocID="{01FD20A2-3632-4FC2-8B8D-EDFCD1FB7C35}" presName="compNode" presStyleCnt="0"/>
      <dgm:spPr/>
    </dgm:pt>
    <dgm:pt modelId="{7349E0B0-49D1-4975-B29B-07176739A28A}" type="pres">
      <dgm:prSet presAssocID="{01FD20A2-3632-4FC2-8B8D-EDFCD1FB7C35}" presName="iconBgRect" presStyleLbl="bgShp" presStyleIdx="3" presStyleCnt="5"/>
      <dgm:spPr>
        <a:prstGeom prst="round2DiagRect">
          <a:avLst>
            <a:gd name="adj1" fmla="val 29727"/>
            <a:gd name="adj2" fmla="val 0"/>
          </a:avLst>
        </a:prstGeom>
      </dgm:spPr>
    </dgm:pt>
    <dgm:pt modelId="{47B64D97-A63D-4140-A9F8-F3BDC774B3E8}" type="pres">
      <dgm:prSet presAssocID="{01FD20A2-3632-4FC2-8B8D-EDFCD1FB7C3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Car"/>
        </a:ext>
      </dgm:extLst>
    </dgm:pt>
    <dgm:pt modelId="{72DCF693-6164-4519-BA83-06312B02B2ED}" type="pres">
      <dgm:prSet presAssocID="{01FD20A2-3632-4FC2-8B8D-EDFCD1FB7C35}" presName="spaceRect" presStyleCnt="0"/>
      <dgm:spPr/>
    </dgm:pt>
    <dgm:pt modelId="{8257C395-67F6-42E0-972A-851BF17CCEFB}" type="pres">
      <dgm:prSet presAssocID="{01FD20A2-3632-4FC2-8B8D-EDFCD1FB7C35}" presName="textRect" presStyleLbl="revTx" presStyleIdx="3" presStyleCnt="5">
        <dgm:presLayoutVars>
          <dgm:chMax val="1"/>
          <dgm:chPref val="1"/>
        </dgm:presLayoutVars>
      </dgm:prSet>
      <dgm:spPr/>
      <dgm:t>
        <a:bodyPr/>
        <a:lstStyle/>
        <a:p>
          <a:endParaRPr lang="en-IN"/>
        </a:p>
      </dgm:t>
    </dgm:pt>
    <dgm:pt modelId="{2DFCA433-8592-4A42-B179-F576DD52F9DB}" type="pres">
      <dgm:prSet presAssocID="{0309A70D-4D42-4EA0-A6F2-7E09E4CEC101}" presName="sibTrans" presStyleCnt="0"/>
      <dgm:spPr/>
    </dgm:pt>
    <dgm:pt modelId="{E0753933-B1B3-44D0-A499-32D9CE123258}" type="pres">
      <dgm:prSet presAssocID="{30F2B180-4660-48B5-905D-AE2ED6B9F3A8}" presName="compNode" presStyleCnt="0"/>
      <dgm:spPr/>
    </dgm:pt>
    <dgm:pt modelId="{662125E6-331D-40A5-A016-09573535FC29}" type="pres">
      <dgm:prSet presAssocID="{30F2B180-4660-48B5-905D-AE2ED6B9F3A8}" presName="iconBgRect" presStyleLbl="bgShp" presStyleIdx="4" presStyleCnt="5"/>
      <dgm:spPr>
        <a:prstGeom prst="round2DiagRect">
          <a:avLst>
            <a:gd name="adj1" fmla="val 29727"/>
            <a:gd name="adj2" fmla="val 0"/>
          </a:avLst>
        </a:prstGeom>
      </dgm:spPr>
    </dgm:pt>
    <dgm:pt modelId="{3C9CBA34-2F2D-4F38-9209-D15F3949362C}" type="pres">
      <dgm:prSet presAssocID="{30F2B180-4660-48B5-905D-AE2ED6B9F3A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Stethoscope"/>
        </a:ext>
      </dgm:extLst>
    </dgm:pt>
    <dgm:pt modelId="{5FC7B78F-DA11-43A6-AAB7-A35C7C3267F2}" type="pres">
      <dgm:prSet presAssocID="{30F2B180-4660-48B5-905D-AE2ED6B9F3A8}" presName="spaceRect" presStyleCnt="0"/>
      <dgm:spPr/>
    </dgm:pt>
    <dgm:pt modelId="{59F23264-34A7-4B93-BBB4-164FBA4F8A3F}" type="pres">
      <dgm:prSet presAssocID="{30F2B180-4660-48B5-905D-AE2ED6B9F3A8}" presName="textRect" presStyleLbl="revTx" presStyleIdx="4" presStyleCnt="5">
        <dgm:presLayoutVars>
          <dgm:chMax val="1"/>
          <dgm:chPref val="1"/>
        </dgm:presLayoutVars>
      </dgm:prSet>
      <dgm:spPr/>
      <dgm:t>
        <a:bodyPr/>
        <a:lstStyle/>
        <a:p>
          <a:endParaRPr lang="en-IN"/>
        </a:p>
      </dgm:t>
    </dgm:pt>
  </dgm:ptLst>
  <dgm:cxnLst>
    <dgm:cxn modelId="{CA542413-CDF3-4EA8-921C-89ED48BFE081}" srcId="{C7210AC6-1A79-4C0B-A6B1-9FC2418A5FE1}" destId="{F56AE573-4235-45A8-8A27-597FD9BEC338}" srcOrd="1" destOrd="0" parTransId="{9B51FCAC-0290-48A6-BD98-4EA5BE0D1005}" sibTransId="{0014781D-57E5-4273-BBEC-62CA5D04E1E6}"/>
    <dgm:cxn modelId="{65BA1811-A231-4508-87E5-F9583AC0C1B3}" type="presOf" srcId="{C7210AC6-1A79-4C0B-A6B1-9FC2418A5FE1}" destId="{38DE9213-CD2A-4EDD-A482-F9BB6D41C3CB}" srcOrd="0" destOrd="0" presId="urn:microsoft.com/office/officeart/2018/5/layout/IconLeafLabelList"/>
    <dgm:cxn modelId="{FF7020A3-4DB4-47AD-8AAC-CAD0B693298B}" type="presOf" srcId="{01FD20A2-3632-4FC2-8B8D-EDFCD1FB7C35}" destId="{8257C395-67F6-42E0-972A-851BF17CCEFB}" srcOrd="0" destOrd="0" presId="urn:microsoft.com/office/officeart/2018/5/layout/IconLeafLabelList"/>
    <dgm:cxn modelId="{748367DF-5FB6-411D-988C-72060D87D8F3}" srcId="{C7210AC6-1A79-4C0B-A6B1-9FC2418A5FE1}" destId="{A54DC219-FA2E-474F-8952-52950100BFB4}" srcOrd="0" destOrd="0" parTransId="{4E011D98-2C7A-4422-9B29-0451B34CDEA4}" sibTransId="{B397507D-7D59-475B-8675-9DE242FF2AD9}"/>
    <dgm:cxn modelId="{3FD2AB43-5712-4145-AF91-EB472F5188D7}" type="presOf" srcId="{30F2B180-4660-48B5-905D-AE2ED6B9F3A8}" destId="{59F23264-34A7-4B93-BBB4-164FBA4F8A3F}" srcOrd="0" destOrd="0" presId="urn:microsoft.com/office/officeart/2018/5/layout/IconLeafLabelList"/>
    <dgm:cxn modelId="{4748CD6C-1BB9-47CA-A313-52496642C7C7}" type="presOf" srcId="{F4E67DB9-D334-4183-B233-27FFD47A2593}" destId="{627AB392-CDCF-4722-A056-F86ED9F1C1A4}" srcOrd="0" destOrd="0" presId="urn:microsoft.com/office/officeart/2018/5/layout/IconLeafLabelList"/>
    <dgm:cxn modelId="{C5BB37D2-FB0E-46E3-B314-FBC267F2C978}" type="presOf" srcId="{A54DC219-FA2E-474F-8952-52950100BFB4}" destId="{AE84C63F-946F-4B11-9E57-078A76B446B8}" srcOrd="0" destOrd="0" presId="urn:microsoft.com/office/officeart/2018/5/layout/IconLeafLabelList"/>
    <dgm:cxn modelId="{3BF5BC60-88D4-4335-A5FA-B24F3015C057}" srcId="{C7210AC6-1A79-4C0B-A6B1-9FC2418A5FE1}" destId="{F4E67DB9-D334-4183-B233-27FFD47A2593}" srcOrd="2" destOrd="0" parTransId="{BF922D0B-6A61-4AAC-ABF8-0D3836ACCC20}" sibTransId="{8E1FB016-033A-4391-9074-7230BC4C0EE8}"/>
    <dgm:cxn modelId="{FA48D695-86BB-4AA2-9071-AC92D4ACC0B3}" srcId="{C7210AC6-1A79-4C0B-A6B1-9FC2418A5FE1}" destId="{30F2B180-4660-48B5-905D-AE2ED6B9F3A8}" srcOrd="4" destOrd="0" parTransId="{85330FB4-054C-4E71-9975-911549D62948}" sibTransId="{398AE60C-F733-4B5F-846B-571A83CBC9E9}"/>
    <dgm:cxn modelId="{17408ACD-2B8D-4911-9DD5-C6767A3B573A}" srcId="{C7210AC6-1A79-4C0B-A6B1-9FC2418A5FE1}" destId="{01FD20A2-3632-4FC2-8B8D-EDFCD1FB7C35}" srcOrd="3" destOrd="0" parTransId="{0F3551C8-DC5E-4E74-AD82-484C38DB1F4C}" sibTransId="{0309A70D-4D42-4EA0-A6F2-7E09E4CEC101}"/>
    <dgm:cxn modelId="{3785DFA2-1352-4AF8-AEC0-22B53BAEA64B}" type="presOf" srcId="{F56AE573-4235-45A8-8A27-597FD9BEC338}" destId="{85AAD228-A828-4B5F-82BD-505823B87396}" srcOrd="0" destOrd="0" presId="urn:microsoft.com/office/officeart/2018/5/layout/IconLeafLabelList"/>
    <dgm:cxn modelId="{AD43B986-2BF8-409B-B71F-72FA912ED202}" type="presParOf" srcId="{38DE9213-CD2A-4EDD-A482-F9BB6D41C3CB}" destId="{A914EBEF-AE2C-4810-B8FB-978D27A168FB}" srcOrd="0" destOrd="0" presId="urn:microsoft.com/office/officeart/2018/5/layout/IconLeafLabelList"/>
    <dgm:cxn modelId="{8C6362C2-71A2-42B5-83F7-353385B2C806}" type="presParOf" srcId="{A914EBEF-AE2C-4810-B8FB-978D27A168FB}" destId="{4EFCEA22-FAFA-469D-872F-3E5F9CDCC826}" srcOrd="0" destOrd="0" presId="urn:microsoft.com/office/officeart/2018/5/layout/IconLeafLabelList"/>
    <dgm:cxn modelId="{6EDED255-805B-4E39-B2D3-23413413174F}" type="presParOf" srcId="{A914EBEF-AE2C-4810-B8FB-978D27A168FB}" destId="{744AF3D0-CEA9-411B-85AE-53899FE6E532}" srcOrd="1" destOrd="0" presId="urn:microsoft.com/office/officeart/2018/5/layout/IconLeafLabelList"/>
    <dgm:cxn modelId="{487617EC-DCD4-4AC1-A019-C4D8F0190C39}" type="presParOf" srcId="{A914EBEF-AE2C-4810-B8FB-978D27A168FB}" destId="{4BC763CE-8F3F-4E10-A9DA-77B60CCDA918}" srcOrd="2" destOrd="0" presId="urn:microsoft.com/office/officeart/2018/5/layout/IconLeafLabelList"/>
    <dgm:cxn modelId="{3A2C6B44-7B9A-48DE-9AAE-0A8B662647B9}" type="presParOf" srcId="{A914EBEF-AE2C-4810-B8FB-978D27A168FB}" destId="{AE84C63F-946F-4B11-9E57-078A76B446B8}" srcOrd="3" destOrd="0" presId="urn:microsoft.com/office/officeart/2018/5/layout/IconLeafLabelList"/>
    <dgm:cxn modelId="{9BC5ADED-EF54-4858-9A77-B9966D90B3DE}" type="presParOf" srcId="{38DE9213-CD2A-4EDD-A482-F9BB6D41C3CB}" destId="{A3C89562-A4DD-4012-B443-464D999C4048}" srcOrd="1" destOrd="0" presId="urn:microsoft.com/office/officeart/2018/5/layout/IconLeafLabelList"/>
    <dgm:cxn modelId="{61821EAF-C77F-4A08-B8B7-7DCD66C077A7}" type="presParOf" srcId="{38DE9213-CD2A-4EDD-A482-F9BB6D41C3CB}" destId="{6DCA8F19-9839-46B5-AD9F-08F03ECF7586}" srcOrd="2" destOrd="0" presId="urn:microsoft.com/office/officeart/2018/5/layout/IconLeafLabelList"/>
    <dgm:cxn modelId="{B49953CD-03B8-493B-8C38-E8E1D40468A2}" type="presParOf" srcId="{6DCA8F19-9839-46B5-AD9F-08F03ECF7586}" destId="{BD02B99E-5052-43E4-BE6F-0132712E26DD}" srcOrd="0" destOrd="0" presId="urn:microsoft.com/office/officeart/2018/5/layout/IconLeafLabelList"/>
    <dgm:cxn modelId="{381510CB-F5F5-46EA-BAC8-9F905107B1AE}" type="presParOf" srcId="{6DCA8F19-9839-46B5-AD9F-08F03ECF7586}" destId="{33830334-AB32-44AB-8C46-27325F40D571}" srcOrd="1" destOrd="0" presId="urn:microsoft.com/office/officeart/2018/5/layout/IconLeafLabelList"/>
    <dgm:cxn modelId="{377C6E9A-D205-4B56-BE17-0719B2F141B2}" type="presParOf" srcId="{6DCA8F19-9839-46B5-AD9F-08F03ECF7586}" destId="{98328554-0913-4AD8-B499-1A709E4D71C6}" srcOrd="2" destOrd="0" presId="urn:microsoft.com/office/officeart/2018/5/layout/IconLeafLabelList"/>
    <dgm:cxn modelId="{6B601359-0C9B-4082-B1BE-DCD654E6737A}" type="presParOf" srcId="{6DCA8F19-9839-46B5-AD9F-08F03ECF7586}" destId="{85AAD228-A828-4B5F-82BD-505823B87396}" srcOrd="3" destOrd="0" presId="urn:microsoft.com/office/officeart/2018/5/layout/IconLeafLabelList"/>
    <dgm:cxn modelId="{1D900C24-E502-4BB7-BCA5-C1A87C0F3F63}" type="presParOf" srcId="{38DE9213-CD2A-4EDD-A482-F9BB6D41C3CB}" destId="{0CF5D4D1-EBBF-497B-B6A5-8472AAFEDA31}" srcOrd="3" destOrd="0" presId="urn:microsoft.com/office/officeart/2018/5/layout/IconLeafLabelList"/>
    <dgm:cxn modelId="{AD8333FE-39B1-4BBA-9DB6-E659B74CDE98}" type="presParOf" srcId="{38DE9213-CD2A-4EDD-A482-F9BB6D41C3CB}" destId="{969182A2-5674-47A0-A092-824B4268CFF8}" srcOrd="4" destOrd="0" presId="urn:microsoft.com/office/officeart/2018/5/layout/IconLeafLabelList"/>
    <dgm:cxn modelId="{6E2BF10C-B760-4FFB-94AF-32B0F312DAA6}" type="presParOf" srcId="{969182A2-5674-47A0-A092-824B4268CFF8}" destId="{13C19AF9-CD67-4DEF-AA3F-F8833EA7A47E}" srcOrd="0" destOrd="0" presId="urn:microsoft.com/office/officeart/2018/5/layout/IconLeafLabelList"/>
    <dgm:cxn modelId="{E291E4D6-4559-4CB6-8116-89972159565E}" type="presParOf" srcId="{969182A2-5674-47A0-A092-824B4268CFF8}" destId="{693830CA-7F80-44E3-8303-CD73DDF2BC83}" srcOrd="1" destOrd="0" presId="urn:microsoft.com/office/officeart/2018/5/layout/IconLeafLabelList"/>
    <dgm:cxn modelId="{B81493C8-DE1A-419D-A8BD-A2B007D0F7A5}" type="presParOf" srcId="{969182A2-5674-47A0-A092-824B4268CFF8}" destId="{A092DFA3-D228-4D47-9EF5-50B408291DD4}" srcOrd="2" destOrd="0" presId="urn:microsoft.com/office/officeart/2018/5/layout/IconLeafLabelList"/>
    <dgm:cxn modelId="{0E2A726A-759F-4B1F-9193-4D8DEDCD41CB}" type="presParOf" srcId="{969182A2-5674-47A0-A092-824B4268CFF8}" destId="{627AB392-CDCF-4722-A056-F86ED9F1C1A4}" srcOrd="3" destOrd="0" presId="urn:microsoft.com/office/officeart/2018/5/layout/IconLeafLabelList"/>
    <dgm:cxn modelId="{33A69B5C-2FA5-448A-98FC-9F1949470315}" type="presParOf" srcId="{38DE9213-CD2A-4EDD-A482-F9BB6D41C3CB}" destId="{D192D173-C6FB-44A3-9384-91EC9E1C5043}" srcOrd="5" destOrd="0" presId="urn:microsoft.com/office/officeart/2018/5/layout/IconLeafLabelList"/>
    <dgm:cxn modelId="{3A5FBC82-6204-4B35-AAF3-202D6CF4D8D6}" type="presParOf" srcId="{38DE9213-CD2A-4EDD-A482-F9BB6D41C3CB}" destId="{EAAE5A67-63C2-4363-B6B8-A1232371B729}" srcOrd="6" destOrd="0" presId="urn:microsoft.com/office/officeart/2018/5/layout/IconLeafLabelList"/>
    <dgm:cxn modelId="{D82F1409-8501-4863-A3E0-A8D87B978060}" type="presParOf" srcId="{EAAE5A67-63C2-4363-B6B8-A1232371B729}" destId="{7349E0B0-49D1-4975-B29B-07176739A28A}" srcOrd="0" destOrd="0" presId="urn:microsoft.com/office/officeart/2018/5/layout/IconLeafLabelList"/>
    <dgm:cxn modelId="{AB461224-14B0-48C6-9E63-310FE184EC82}" type="presParOf" srcId="{EAAE5A67-63C2-4363-B6B8-A1232371B729}" destId="{47B64D97-A63D-4140-A9F8-F3BDC774B3E8}" srcOrd="1" destOrd="0" presId="urn:microsoft.com/office/officeart/2018/5/layout/IconLeafLabelList"/>
    <dgm:cxn modelId="{0E244EE4-27E9-482B-8FD4-16A59C3421C3}" type="presParOf" srcId="{EAAE5A67-63C2-4363-B6B8-A1232371B729}" destId="{72DCF693-6164-4519-BA83-06312B02B2ED}" srcOrd="2" destOrd="0" presId="urn:microsoft.com/office/officeart/2018/5/layout/IconLeafLabelList"/>
    <dgm:cxn modelId="{6701D406-E417-4598-BBCC-04519B70AAA2}" type="presParOf" srcId="{EAAE5A67-63C2-4363-B6B8-A1232371B729}" destId="{8257C395-67F6-42E0-972A-851BF17CCEFB}" srcOrd="3" destOrd="0" presId="urn:microsoft.com/office/officeart/2018/5/layout/IconLeafLabelList"/>
    <dgm:cxn modelId="{51DF6EAF-BF59-4644-B20C-B08F96C4C8A4}" type="presParOf" srcId="{38DE9213-CD2A-4EDD-A482-F9BB6D41C3CB}" destId="{2DFCA433-8592-4A42-B179-F576DD52F9DB}" srcOrd="7" destOrd="0" presId="urn:microsoft.com/office/officeart/2018/5/layout/IconLeafLabelList"/>
    <dgm:cxn modelId="{9A9FFCEF-7CEA-4C37-B2DF-B69FA53486DB}" type="presParOf" srcId="{38DE9213-CD2A-4EDD-A482-F9BB6D41C3CB}" destId="{E0753933-B1B3-44D0-A499-32D9CE123258}" srcOrd="8" destOrd="0" presId="urn:microsoft.com/office/officeart/2018/5/layout/IconLeafLabelList"/>
    <dgm:cxn modelId="{24A1DBEB-EF97-4A21-B811-F668B2BB9519}" type="presParOf" srcId="{E0753933-B1B3-44D0-A499-32D9CE123258}" destId="{662125E6-331D-40A5-A016-09573535FC29}" srcOrd="0" destOrd="0" presId="urn:microsoft.com/office/officeart/2018/5/layout/IconLeafLabelList"/>
    <dgm:cxn modelId="{E9FEFABD-A198-4242-B4D9-10DE53BC8458}" type="presParOf" srcId="{E0753933-B1B3-44D0-A499-32D9CE123258}" destId="{3C9CBA34-2F2D-4F38-9209-D15F3949362C}" srcOrd="1" destOrd="0" presId="urn:microsoft.com/office/officeart/2018/5/layout/IconLeafLabelList"/>
    <dgm:cxn modelId="{B699DD1C-6C17-43DE-B150-FE02A4131DCE}" type="presParOf" srcId="{E0753933-B1B3-44D0-A499-32D9CE123258}" destId="{5FC7B78F-DA11-43A6-AAB7-A35C7C3267F2}" srcOrd="2" destOrd="0" presId="urn:microsoft.com/office/officeart/2018/5/layout/IconLeafLabelList"/>
    <dgm:cxn modelId="{C7E1A841-0C8B-4D97-A3C1-DFE968BBB27B}" type="presParOf" srcId="{E0753933-B1B3-44D0-A499-32D9CE123258}" destId="{59F23264-34A7-4B93-BBB4-164FBA4F8A3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94A186-3C46-44B8-8726-8173D7A429E2}" type="doc">
      <dgm:prSet loTypeId="urn:microsoft.com/office/officeart/2005/8/layout/default" loCatId="list" qsTypeId="urn:microsoft.com/office/officeart/2005/8/quickstyle/simple2" qsCatId="simple" csTypeId="urn:microsoft.com/office/officeart/2005/8/colors/accent2_2" csCatId="accent2"/>
      <dgm:spPr/>
      <dgm:t>
        <a:bodyPr/>
        <a:lstStyle/>
        <a:p>
          <a:endParaRPr lang="en-US"/>
        </a:p>
      </dgm:t>
    </dgm:pt>
    <dgm:pt modelId="{D283BE19-FA75-48BC-9778-4E7BD6418095}">
      <dgm:prSet/>
      <dgm:spPr/>
      <dgm:t>
        <a:bodyPr/>
        <a:lstStyle/>
        <a:p>
          <a:r>
            <a:rPr lang="en-US" b="1" dirty="0">
              <a:solidFill>
                <a:srgbClr val="002060"/>
              </a:solidFill>
            </a:rPr>
            <a:t>Natural Language Processing:</a:t>
          </a:r>
          <a:r>
            <a:rPr lang="en-US" b="1" dirty="0"/>
            <a:t> </a:t>
          </a:r>
          <a:r>
            <a:rPr lang="en-US" dirty="0"/>
            <a:t>Enabling the computer to communicate successfully in English</a:t>
          </a:r>
          <a:endParaRPr lang="en-US" b="0" i="0" u="none" strike="noStrike" cap="none" baseline="0" noProof="0" dirty="0">
            <a:latin typeface="Gill Sans MT"/>
          </a:endParaRPr>
        </a:p>
      </dgm:t>
    </dgm:pt>
    <dgm:pt modelId="{E3EBFF36-0B9E-48BF-8346-C671FC02F696}" type="parTrans" cxnId="{853331AB-A2DE-457E-B211-C024E5936B27}">
      <dgm:prSet/>
      <dgm:spPr/>
      <dgm:t>
        <a:bodyPr/>
        <a:lstStyle/>
        <a:p>
          <a:endParaRPr lang="en-US"/>
        </a:p>
      </dgm:t>
    </dgm:pt>
    <dgm:pt modelId="{2A9306BE-1B74-4B39-8F3D-8D79F7354F51}" type="sibTrans" cxnId="{853331AB-A2DE-457E-B211-C024E5936B27}">
      <dgm:prSet/>
      <dgm:spPr/>
      <dgm:t>
        <a:bodyPr/>
        <a:lstStyle/>
        <a:p>
          <a:endParaRPr lang="en-US"/>
        </a:p>
      </dgm:t>
    </dgm:pt>
    <dgm:pt modelId="{8202DE69-E34F-4B7C-80D8-2CB30B4527E5}">
      <dgm:prSet/>
      <dgm:spPr/>
      <dgm:t>
        <a:bodyPr/>
        <a:lstStyle/>
        <a:p>
          <a:r>
            <a:rPr lang="en-US" b="1" dirty="0">
              <a:solidFill>
                <a:srgbClr val="002060"/>
              </a:solidFill>
            </a:rPr>
            <a:t>Knowledge Presentation:</a:t>
          </a:r>
          <a:r>
            <a:rPr lang="en-US" b="1" dirty="0"/>
            <a:t> </a:t>
          </a:r>
          <a:r>
            <a:rPr lang="en-US" dirty="0"/>
            <a:t>Storing what the computer knows or hear</a:t>
          </a:r>
        </a:p>
      </dgm:t>
    </dgm:pt>
    <dgm:pt modelId="{E6998576-1B1C-4612-92A5-E7BB9527F730}" type="parTrans" cxnId="{FD059D26-9DB1-41E5-A138-931D1D2135C8}">
      <dgm:prSet/>
      <dgm:spPr/>
      <dgm:t>
        <a:bodyPr/>
        <a:lstStyle/>
        <a:p>
          <a:endParaRPr lang="en-US"/>
        </a:p>
      </dgm:t>
    </dgm:pt>
    <dgm:pt modelId="{F759D85C-F5AA-4A0E-A90C-783DF50A13E0}" type="sibTrans" cxnId="{FD059D26-9DB1-41E5-A138-931D1D2135C8}">
      <dgm:prSet/>
      <dgm:spPr/>
      <dgm:t>
        <a:bodyPr/>
        <a:lstStyle/>
        <a:p>
          <a:endParaRPr lang="en-US"/>
        </a:p>
      </dgm:t>
    </dgm:pt>
    <dgm:pt modelId="{1FA89982-89CD-459A-82A7-B185642B9C03}">
      <dgm:prSet/>
      <dgm:spPr/>
      <dgm:t>
        <a:bodyPr/>
        <a:lstStyle/>
        <a:p>
          <a:pPr rtl="0"/>
          <a:r>
            <a:rPr lang="en-US" b="1" dirty="0">
              <a:solidFill>
                <a:srgbClr val="002060"/>
              </a:solidFill>
            </a:rPr>
            <a:t>Automated Reasoning:</a:t>
          </a:r>
          <a:r>
            <a:rPr lang="en-US" b="1" dirty="0">
              <a:latin typeface="Gill Sans MT" panose="020B0502020104020203"/>
            </a:rPr>
            <a:t>  </a:t>
          </a:r>
          <a:r>
            <a:rPr lang="en-US" dirty="0"/>
            <a:t>Using the stored information to answer questions and to draw new conclusions</a:t>
          </a:r>
        </a:p>
      </dgm:t>
    </dgm:pt>
    <dgm:pt modelId="{7C4EFF04-466D-4B3B-AC57-C492E0E95862}" type="parTrans" cxnId="{35A82DDA-7429-4DFE-BBD8-0A3ABAB5C97D}">
      <dgm:prSet/>
      <dgm:spPr/>
      <dgm:t>
        <a:bodyPr/>
        <a:lstStyle/>
        <a:p>
          <a:endParaRPr lang="en-US"/>
        </a:p>
      </dgm:t>
    </dgm:pt>
    <dgm:pt modelId="{7251FA31-DDDA-4546-89B6-193A8BDAC3E2}" type="sibTrans" cxnId="{35A82DDA-7429-4DFE-BBD8-0A3ABAB5C97D}">
      <dgm:prSet/>
      <dgm:spPr/>
      <dgm:t>
        <a:bodyPr/>
        <a:lstStyle/>
        <a:p>
          <a:endParaRPr lang="en-US"/>
        </a:p>
      </dgm:t>
    </dgm:pt>
    <dgm:pt modelId="{51DA824B-495B-44CE-973E-6968F66E0328}">
      <dgm:prSet/>
      <dgm:spPr/>
      <dgm:t>
        <a:bodyPr/>
        <a:lstStyle/>
        <a:p>
          <a:r>
            <a:rPr lang="en-US" b="1" dirty="0">
              <a:solidFill>
                <a:srgbClr val="002060"/>
              </a:solidFill>
            </a:rPr>
            <a:t>Machine Learning: </a:t>
          </a:r>
          <a:r>
            <a:rPr lang="en-US" dirty="0"/>
            <a:t>Adapting to new circumstances and to detect and extrapolate patterns</a:t>
          </a:r>
        </a:p>
      </dgm:t>
    </dgm:pt>
    <dgm:pt modelId="{459A9B81-9606-443B-AB6D-D3054A43821B}" type="parTrans" cxnId="{77B54245-22D3-4E1B-B97F-66AB68D9E972}">
      <dgm:prSet/>
      <dgm:spPr/>
      <dgm:t>
        <a:bodyPr/>
        <a:lstStyle/>
        <a:p>
          <a:endParaRPr lang="en-US"/>
        </a:p>
      </dgm:t>
    </dgm:pt>
    <dgm:pt modelId="{723BDDFE-7ABA-46A5-8D1E-9BEE543AB727}" type="sibTrans" cxnId="{77B54245-22D3-4E1B-B97F-66AB68D9E972}">
      <dgm:prSet/>
      <dgm:spPr/>
      <dgm:t>
        <a:bodyPr/>
        <a:lstStyle/>
        <a:p>
          <a:endParaRPr lang="en-US"/>
        </a:p>
      </dgm:t>
    </dgm:pt>
    <dgm:pt modelId="{4ADF2041-3089-424C-9D68-78EAAC68CA77}">
      <dgm:prSet/>
      <dgm:spPr/>
      <dgm:t>
        <a:bodyPr/>
        <a:lstStyle/>
        <a:p>
          <a:pPr rtl="0"/>
          <a:r>
            <a:rPr lang="en-US" dirty="0">
              <a:solidFill>
                <a:srgbClr val="002060"/>
              </a:solidFill>
            </a:rPr>
            <a:t>C</a:t>
          </a:r>
          <a:r>
            <a:rPr lang="en-US" b="1" dirty="0">
              <a:solidFill>
                <a:srgbClr val="002060"/>
              </a:solidFill>
            </a:rPr>
            <a:t>omputer Vision:</a:t>
          </a:r>
          <a:r>
            <a:rPr lang="en-US" b="1" dirty="0">
              <a:latin typeface="Gill Sans MT" panose="020B0502020104020203"/>
            </a:rPr>
            <a:t> </a:t>
          </a:r>
          <a:r>
            <a:rPr lang="en-US" b="1" dirty="0"/>
            <a:t> </a:t>
          </a:r>
          <a:r>
            <a:rPr lang="en-US" dirty="0"/>
            <a:t>To perceive objects</a:t>
          </a:r>
        </a:p>
      </dgm:t>
    </dgm:pt>
    <dgm:pt modelId="{1C7675C9-9A5B-4E39-94A8-A0B11563A2E4}" type="parTrans" cxnId="{A0D4FDC2-FBEC-44AD-B2AE-F1D095492A94}">
      <dgm:prSet/>
      <dgm:spPr/>
      <dgm:t>
        <a:bodyPr/>
        <a:lstStyle/>
        <a:p>
          <a:endParaRPr lang="en-US"/>
        </a:p>
      </dgm:t>
    </dgm:pt>
    <dgm:pt modelId="{745A7307-B7E7-4548-B971-EAEF217D51F4}" type="sibTrans" cxnId="{A0D4FDC2-FBEC-44AD-B2AE-F1D095492A94}">
      <dgm:prSet/>
      <dgm:spPr/>
      <dgm:t>
        <a:bodyPr/>
        <a:lstStyle/>
        <a:p>
          <a:endParaRPr lang="en-US"/>
        </a:p>
      </dgm:t>
    </dgm:pt>
    <dgm:pt modelId="{2F3EAE47-DE02-4954-8D73-521CA4486E84}">
      <dgm:prSet/>
      <dgm:spPr/>
      <dgm:t>
        <a:bodyPr/>
        <a:lstStyle/>
        <a:p>
          <a:r>
            <a:rPr lang="en-US" dirty="0">
              <a:solidFill>
                <a:srgbClr val="002060"/>
              </a:solidFill>
            </a:rPr>
            <a:t>R</a:t>
          </a:r>
          <a:r>
            <a:rPr lang="en-US" b="1" dirty="0">
              <a:solidFill>
                <a:srgbClr val="002060"/>
              </a:solidFill>
            </a:rPr>
            <a:t>obotics: </a:t>
          </a:r>
          <a:r>
            <a:rPr lang="en-US" dirty="0"/>
            <a:t>To manipulate objects and move about.</a:t>
          </a:r>
        </a:p>
      </dgm:t>
    </dgm:pt>
    <dgm:pt modelId="{851E3C7E-DB32-4BC6-8438-21A0A14DC701}" type="parTrans" cxnId="{D372F48A-67E4-4ED6-82C1-238A668030BF}">
      <dgm:prSet/>
      <dgm:spPr/>
      <dgm:t>
        <a:bodyPr/>
        <a:lstStyle/>
        <a:p>
          <a:endParaRPr lang="en-US"/>
        </a:p>
      </dgm:t>
    </dgm:pt>
    <dgm:pt modelId="{092A58DB-3F22-4656-8D6F-5E01FC2D623E}" type="sibTrans" cxnId="{D372F48A-67E4-4ED6-82C1-238A668030BF}">
      <dgm:prSet/>
      <dgm:spPr/>
      <dgm:t>
        <a:bodyPr/>
        <a:lstStyle/>
        <a:p>
          <a:endParaRPr lang="en-US"/>
        </a:p>
      </dgm:t>
    </dgm:pt>
    <dgm:pt modelId="{78F16C90-5305-4841-98CB-AEB38D85F164}" type="pres">
      <dgm:prSet presAssocID="{C694A186-3C46-44B8-8726-8173D7A429E2}" presName="diagram" presStyleCnt="0">
        <dgm:presLayoutVars>
          <dgm:dir/>
          <dgm:resizeHandles val="exact"/>
        </dgm:presLayoutVars>
      </dgm:prSet>
      <dgm:spPr/>
      <dgm:t>
        <a:bodyPr/>
        <a:lstStyle/>
        <a:p>
          <a:endParaRPr lang="en-IN"/>
        </a:p>
      </dgm:t>
    </dgm:pt>
    <dgm:pt modelId="{663AFBA8-AC63-4D8C-8164-777AD9E49CEF}" type="pres">
      <dgm:prSet presAssocID="{D283BE19-FA75-48BC-9778-4E7BD6418095}" presName="node" presStyleLbl="node1" presStyleIdx="0" presStyleCnt="6">
        <dgm:presLayoutVars>
          <dgm:bulletEnabled val="1"/>
        </dgm:presLayoutVars>
      </dgm:prSet>
      <dgm:spPr/>
      <dgm:t>
        <a:bodyPr/>
        <a:lstStyle/>
        <a:p>
          <a:endParaRPr lang="en-IN"/>
        </a:p>
      </dgm:t>
    </dgm:pt>
    <dgm:pt modelId="{6F63FEC7-6972-4D91-BCEC-5B258DBA48C5}" type="pres">
      <dgm:prSet presAssocID="{2A9306BE-1B74-4B39-8F3D-8D79F7354F51}" presName="sibTrans" presStyleCnt="0"/>
      <dgm:spPr/>
    </dgm:pt>
    <dgm:pt modelId="{86EF2A6C-137C-4563-91D0-5BF704446B23}" type="pres">
      <dgm:prSet presAssocID="{8202DE69-E34F-4B7C-80D8-2CB30B4527E5}" presName="node" presStyleLbl="node1" presStyleIdx="1" presStyleCnt="6">
        <dgm:presLayoutVars>
          <dgm:bulletEnabled val="1"/>
        </dgm:presLayoutVars>
      </dgm:prSet>
      <dgm:spPr/>
      <dgm:t>
        <a:bodyPr/>
        <a:lstStyle/>
        <a:p>
          <a:endParaRPr lang="en-IN"/>
        </a:p>
      </dgm:t>
    </dgm:pt>
    <dgm:pt modelId="{C2E57233-1E20-40C3-ABF8-FA2674099DD4}" type="pres">
      <dgm:prSet presAssocID="{F759D85C-F5AA-4A0E-A90C-783DF50A13E0}" presName="sibTrans" presStyleCnt="0"/>
      <dgm:spPr/>
    </dgm:pt>
    <dgm:pt modelId="{7FF25439-E4DE-4913-AFCC-89F67E1FA873}" type="pres">
      <dgm:prSet presAssocID="{1FA89982-89CD-459A-82A7-B185642B9C03}" presName="node" presStyleLbl="node1" presStyleIdx="2" presStyleCnt="6">
        <dgm:presLayoutVars>
          <dgm:bulletEnabled val="1"/>
        </dgm:presLayoutVars>
      </dgm:prSet>
      <dgm:spPr/>
      <dgm:t>
        <a:bodyPr/>
        <a:lstStyle/>
        <a:p>
          <a:endParaRPr lang="en-IN"/>
        </a:p>
      </dgm:t>
    </dgm:pt>
    <dgm:pt modelId="{7A25E123-5F6A-4BF7-A33A-83B72BEDE9B1}" type="pres">
      <dgm:prSet presAssocID="{7251FA31-DDDA-4546-89B6-193A8BDAC3E2}" presName="sibTrans" presStyleCnt="0"/>
      <dgm:spPr/>
    </dgm:pt>
    <dgm:pt modelId="{BA74396C-0305-4494-9A22-8D0A3D67F822}" type="pres">
      <dgm:prSet presAssocID="{51DA824B-495B-44CE-973E-6968F66E0328}" presName="node" presStyleLbl="node1" presStyleIdx="3" presStyleCnt="6">
        <dgm:presLayoutVars>
          <dgm:bulletEnabled val="1"/>
        </dgm:presLayoutVars>
      </dgm:prSet>
      <dgm:spPr/>
      <dgm:t>
        <a:bodyPr/>
        <a:lstStyle/>
        <a:p>
          <a:endParaRPr lang="en-IN"/>
        </a:p>
      </dgm:t>
    </dgm:pt>
    <dgm:pt modelId="{EA83AFB3-6E64-43C0-8E19-9CB65B0A1452}" type="pres">
      <dgm:prSet presAssocID="{723BDDFE-7ABA-46A5-8D1E-9BEE543AB727}" presName="sibTrans" presStyleCnt="0"/>
      <dgm:spPr/>
    </dgm:pt>
    <dgm:pt modelId="{44F6765D-2A4C-433E-B26C-AEEB580478A7}" type="pres">
      <dgm:prSet presAssocID="{4ADF2041-3089-424C-9D68-78EAAC68CA77}" presName="node" presStyleLbl="node1" presStyleIdx="4" presStyleCnt="6">
        <dgm:presLayoutVars>
          <dgm:bulletEnabled val="1"/>
        </dgm:presLayoutVars>
      </dgm:prSet>
      <dgm:spPr/>
      <dgm:t>
        <a:bodyPr/>
        <a:lstStyle/>
        <a:p>
          <a:endParaRPr lang="en-IN"/>
        </a:p>
      </dgm:t>
    </dgm:pt>
    <dgm:pt modelId="{3C2E426D-0679-48A6-9E4F-841D49DE1425}" type="pres">
      <dgm:prSet presAssocID="{745A7307-B7E7-4548-B971-EAEF217D51F4}" presName="sibTrans" presStyleCnt="0"/>
      <dgm:spPr/>
    </dgm:pt>
    <dgm:pt modelId="{70ACBE5C-5BBD-4C81-8914-F55B10672D8E}" type="pres">
      <dgm:prSet presAssocID="{2F3EAE47-DE02-4954-8D73-521CA4486E84}" presName="node" presStyleLbl="node1" presStyleIdx="5" presStyleCnt="6">
        <dgm:presLayoutVars>
          <dgm:bulletEnabled val="1"/>
        </dgm:presLayoutVars>
      </dgm:prSet>
      <dgm:spPr/>
      <dgm:t>
        <a:bodyPr/>
        <a:lstStyle/>
        <a:p>
          <a:endParaRPr lang="en-IN"/>
        </a:p>
      </dgm:t>
    </dgm:pt>
  </dgm:ptLst>
  <dgm:cxnLst>
    <dgm:cxn modelId="{D372F48A-67E4-4ED6-82C1-238A668030BF}" srcId="{C694A186-3C46-44B8-8726-8173D7A429E2}" destId="{2F3EAE47-DE02-4954-8D73-521CA4486E84}" srcOrd="5" destOrd="0" parTransId="{851E3C7E-DB32-4BC6-8438-21A0A14DC701}" sibTransId="{092A58DB-3F22-4656-8D6F-5E01FC2D623E}"/>
    <dgm:cxn modelId="{35A82DDA-7429-4DFE-BBD8-0A3ABAB5C97D}" srcId="{C694A186-3C46-44B8-8726-8173D7A429E2}" destId="{1FA89982-89CD-459A-82A7-B185642B9C03}" srcOrd="2" destOrd="0" parTransId="{7C4EFF04-466D-4B3B-AC57-C492E0E95862}" sibTransId="{7251FA31-DDDA-4546-89B6-193A8BDAC3E2}"/>
    <dgm:cxn modelId="{C0B28A1E-52CF-4BB9-9D53-E53BEB143197}" type="presOf" srcId="{D283BE19-FA75-48BC-9778-4E7BD6418095}" destId="{663AFBA8-AC63-4D8C-8164-777AD9E49CEF}" srcOrd="0" destOrd="0" presId="urn:microsoft.com/office/officeart/2005/8/layout/default"/>
    <dgm:cxn modelId="{07734763-3E8D-42B8-8992-9EA405E31795}" type="presOf" srcId="{2F3EAE47-DE02-4954-8D73-521CA4486E84}" destId="{70ACBE5C-5BBD-4C81-8914-F55B10672D8E}" srcOrd="0" destOrd="0" presId="urn:microsoft.com/office/officeart/2005/8/layout/default"/>
    <dgm:cxn modelId="{B2AD15FF-A039-4F34-B19D-698DE9BC7D86}" type="presOf" srcId="{8202DE69-E34F-4B7C-80D8-2CB30B4527E5}" destId="{86EF2A6C-137C-4563-91D0-5BF704446B23}" srcOrd="0" destOrd="0" presId="urn:microsoft.com/office/officeart/2005/8/layout/default"/>
    <dgm:cxn modelId="{635CEBB5-6FAE-4FB0-BBAC-74850EE59AC7}" type="presOf" srcId="{1FA89982-89CD-459A-82A7-B185642B9C03}" destId="{7FF25439-E4DE-4913-AFCC-89F67E1FA873}" srcOrd="0" destOrd="0" presId="urn:microsoft.com/office/officeart/2005/8/layout/default"/>
    <dgm:cxn modelId="{0A56F9FF-B254-4366-8FEF-99EF763E31F6}" type="presOf" srcId="{51DA824B-495B-44CE-973E-6968F66E0328}" destId="{BA74396C-0305-4494-9A22-8D0A3D67F822}" srcOrd="0" destOrd="0" presId="urn:microsoft.com/office/officeart/2005/8/layout/default"/>
    <dgm:cxn modelId="{853331AB-A2DE-457E-B211-C024E5936B27}" srcId="{C694A186-3C46-44B8-8726-8173D7A429E2}" destId="{D283BE19-FA75-48BC-9778-4E7BD6418095}" srcOrd="0" destOrd="0" parTransId="{E3EBFF36-0B9E-48BF-8346-C671FC02F696}" sibTransId="{2A9306BE-1B74-4B39-8F3D-8D79F7354F51}"/>
    <dgm:cxn modelId="{FD059D26-9DB1-41E5-A138-931D1D2135C8}" srcId="{C694A186-3C46-44B8-8726-8173D7A429E2}" destId="{8202DE69-E34F-4B7C-80D8-2CB30B4527E5}" srcOrd="1" destOrd="0" parTransId="{E6998576-1B1C-4612-92A5-E7BB9527F730}" sibTransId="{F759D85C-F5AA-4A0E-A90C-783DF50A13E0}"/>
    <dgm:cxn modelId="{BBCFE2D1-A881-4AB1-9A44-91D13A33E741}" type="presOf" srcId="{C694A186-3C46-44B8-8726-8173D7A429E2}" destId="{78F16C90-5305-4841-98CB-AEB38D85F164}" srcOrd="0" destOrd="0" presId="urn:microsoft.com/office/officeart/2005/8/layout/default"/>
    <dgm:cxn modelId="{77B54245-22D3-4E1B-B97F-66AB68D9E972}" srcId="{C694A186-3C46-44B8-8726-8173D7A429E2}" destId="{51DA824B-495B-44CE-973E-6968F66E0328}" srcOrd="3" destOrd="0" parTransId="{459A9B81-9606-443B-AB6D-D3054A43821B}" sibTransId="{723BDDFE-7ABA-46A5-8D1E-9BEE543AB727}"/>
    <dgm:cxn modelId="{A0D4FDC2-FBEC-44AD-B2AE-F1D095492A94}" srcId="{C694A186-3C46-44B8-8726-8173D7A429E2}" destId="{4ADF2041-3089-424C-9D68-78EAAC68CA77}" srcOrd="4" destOrd="0" parTransId="{1C7675C9-9A5B-4E39-94A8-A0B11563A2E4}" sibTransId="{745A7307-B7E7-4548-B971-EAEF217D51F4}"/>
    <dgm:cxn modelId="{F886587A-9EC5-4F4C-B706-6CB047600877}" type="presOf" srcId="{4ADF2041-3089-424C-9D68-78EAAC68CA77}" destId="{44F6765D-2A4C-433E-B26C-AEEB580478A7}" srcOrd="0" destOrd="0" presId="urn:microsoft.com/office/officeart/2005/8/layout/default"/>
    <dgm:cxn modelId="{8A31C1EA-67D4-47C3-91FB-FEE31419094D}" type="presParOf" srcId="{78F16C90-5305-4841-98CB-AEB38D85F164}" destId="{663AFBA8-AC63-4D8C-8164-777AD9E49CEF}" srcOrd="0" destOrd="0" presId="urn:microsoft.com/office/officeart/2005/8/layout/default"/>
    <dgm:cxn modelId="{F4D1C49D-964A-4F59-A399-BE975BE246DA}" type="presParOf" srcId="{78F16C90-5305-4841-98CB-AEB38D85F164}" destId="{6F63FEC7-6972-4D91-BCEC-5B258DBA48C5}" srcOrd="1" destOrd="0" presId="urn:microsoft.com/office/officeart/2005/8/layout/default"/>
    <dgm:cxn modelId="{6F419327-F1D4-4432-B1FF-7480FAFE4B6B}" type="presParOf" srcId="{78F16C90-5305-4841-98CB-AEB38D85F164}" destId="{86EF2A6C-137C-4563-91D0-5BF704446B23}" srcOrd="2" destOrd="0" presId="urn:microsoft.com/office/officeart/2005/8/layout/default"/>
    <dgm:cxn modelId="{4883A939-714B-42D6-87CE-6432FE4C1E10}" type="presParOf" srcId="{78F16C90-5305-4841-98CB-AEB38D85F164}" destId="{C2E57233-1E20-40C3-ABF8-FA2674099DD4}" srcOrd="3" destOrd="0" presId="urn:microsoft.com/office/officeart/2005/8/layout/default"/>
    <dgm:cxn modelId="{1A3EA089-54CA-4EFE-8DEF-81020778D56C}" type="presParOf" srcId="{78F16C90-5305-4841-98CB-AEB38D85F164}" destId="{7FF25439-E4DE-4913-AFCC-89F67E1FA873}" srcOrd="4" destOrd="0" presId="urn:microsoft.com/office/officeart/2005/8/layout/default"/>
    <dgm:cxn modelId="{4B9C6FE1-4259-4A5F-B162-A66041B63226}" type="presParOf" srcId="{78F16C90-5305-4841-98CB-AEB38D85F164}" destId="{7A25E123-5F6A-4BF7-A33A-83B72BEDE9B1}" srcOrd="5" destOrd="0" presId="urn:microsoft.com/office/officeart/2005/8/layout/default"/>
    <dgm:cxn modelId="{DC2C0E44-5F04-41DA-8091-F6012977D0B8}" type="presParOf" srcId="{78F16C90-5305-4841-98CB-AEB38D85F164}" destId="{BA74396C-0305-4494-9A22-8D0A3D67F822}" srcOrd="6" destOrd="0" presId="urn:microsoft.com/office/officeart/2005/8/layout/default"/>
    <dgm:cxn modelId="{C83341A0-6A0D-4C18-B275-0C630984FBB0}" type="presParOf" srcId="{78F16C90-5305-4841-98CB-AEB38D85F164}" destId="{EA83AFB3-6E64-43C0-8E19-9CB65B0A1452}" srcOrd="7" destOrd="0" presId="urn:microsoft.com/office/officeart/2005/8/layout/default"/>
    <dgm:cxn modelId="{0513B622-5BC0-467D-923D-29F06775CAC4}" type="presParOf" srcId="{78F16C90-5305-4841-98CB-AEB38D85F164}" destId="{44F6765D-2A4C-433E-B26C-AEEB580478A7}" srcOrd="8" destOrd="0" presId="urn:microsoft.com/office/officeart/2005/8/layout/default"/>
    <dgm:cxn modelId="{2632420E-7056-4BB7-93F6-66A114C0D887}" type="presParOf" srcId="{78F16C90-5305-4841-98CB-AEB38D85F164}" destId="{3C2E426D-0679-48A6-9E4F-841D49DE1425}" srcOrd="9" destOrd="0" presId="urn:microsoft.com/office/officeart/2005/8/layout/default"/>
    <dgm:cxn modelId="{8CCBE722-3F72-4B73-91FA-EFB0158B56E9}" type="presParOf" srcId="{78F16C90-5305-4841-98CB-AEB38D85F164}" destId="{70ACBE5C-5BBD-4C81-8914-F55B10672D8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82A5D3-FB0F-417E-9918-D6BADDE0AEC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331D0B8-6E6D-4CA0-BEE1-63827774BC1F}">
      <dgm:prSet/>
      <dgm:spPr/>
      <dgm:t>
        <a:bodyPr/>
        <a:lstStyle/>
        <a:p>
          <a:pPr>
            <a:lnSpc>
              <a:spcPct val="100000"/>
            </a:lnSpc>
          </a:pPr>
          <a:r>
            <a:rPr lang="en-US" dirty="0">
              <a:solidFill>
                <a:schemeClr val="accent1">
                  <a:lumMod val="75000"/>
                </a:schemeClr>
              </a:solidFill>
            </a:rPr>
            <a:t>An agent should "</a:t>
          </a:r>
          <a:r>
            <a:rPr lang="en-US" dirty="0">
              <a:solidFill>
                <a:srgbClr val="FF0000"/>
              </a:solidFill>
            </a:rPr>
            <a:t>do the right thing</a:t>
          </a:r>
          <a:r>
            <a:rPr lang="en-US" dirty="0">
              <a:solidFill>
                <a:schemeClr val="accent1">
                  <a:lumMod val="75000"/>
                </a:schemeClr>
              </a:solidFill>
            </a:rPr>
            <a:t>", based on what it can  perceive and the actions it can perform. The right action is the  one that will cause the agent to be most successful</a:t>
          </a:r>
        </a:p>
        <a:p>
          <a:pPr>
            <a:lnSpc>
              <a:spcPct val="100000"/>
            </a:lnSpc>
          </a:pPr>
          <a:r>
            <a:rPr lang="en-US" b="0" i="0" u="none" strike="noStrike" cap="none" baseline="0" noProof="0" dirty="0">
              <a:solidFill>
                <a:schemeClr val="accent1">
                  <a:lumMod val="75000"/>
                </a:schemeClr>
              </a:solidFill>
              <a:latin typeface="Gill Sans MT"/>
            </a:rPr>
            <a:t>A rational agent always selects an action based on the percept sequence it has received so as to maximize its (expected) performance measure given the percept it has received and the knowledge possess by it.</a:t>
          </a:r>
        </a:p>
      </dgm:t>
    </dgm:pt>
    <dgm:pt modelId="{B748C53B-DAB8-4016-A233-9574E728F35B}" type="parTrans" cxnId="{ACF6E0B9-26A6-4DD2-A393-791C56C23E9E}">
      <dgm:prSet/>
      <dgm:spPr/>
      <dgm:t>
        <a:bodyPr/>
        <a:lstStyle/>
        <a:p>
          <a:endParaRPr lang="en-US"/>
        </a:p>
      </dgm:t>
    </dgm:pt>
    <dgm:pt modelId="{E4EB7B07-C394-4ED0-9BBC-61B5C025A36D}" type="sibTrans" cxnId="{ACF6E0B9-26A6-4DD2-A393-791C56C23E9E}">
      <dgm:prSet/>
      <dgm:spPr/>
      <dgm:t>
        <a:bodyPr/>
        <a:lstStyle/>
        <a:p>
          <a:endParaRPr lang="en-US"/>
        </a:p>
      </dgm:t>
    </dgm:pt>
    <dgm:pt modelId="{35EDE112-B41C-4825-A780-DE7D90E49433}">
      <dgm:prSet/>
      <dgm:spPr/>
      <dgm:t>
        <a:bodyPr/>
        <a:lstStyle/>
        <a:p>
          <a:pPr>
            <a:lnSpc>
              <a:spcPct val="100000"/>
            </a:lnSpc>
          </a:pPr>
          <a:r>
            <a:rPr lang="en-US" b="1" dirty="0">
              <a:solidFill>
                <a:srgbClr val="C00000"/>
              </a:solidFill>
            </a:rPr>
            <a:t>Definition Ideal Rational Agent:</a:t>
          </a:r>
          <a:r>
            <a:rPr lang="en-US" b="1" dirty="0">
              <a:solidFill>
                <a:schemeClr val="accent1">
                  <a:lumMod val="75000"/>
                </a:schemeClr>
              </a:solidFill>
            </a:rPr>
            <a:t> </a:t>
          </a:r>
          <a:r>
            <a:rPr lang="en-US" dirty="0">
              <a:solidFill>
                <a:schemeClr val="accent1">
                  <a:lumMod val="75000"/>
                </a:schemeClr>
              </a:solidFill>
            </a:rPr>
            <a:t>For each possible percept sequence, a rational  agent should select an action that is expected to  maximize its performance measure, given the  evidence provided by the percept sequence and  whatever built-in knowledge the agent has</a:t>
          </a:r>
          <a:r>
            <a:rPr lang="en-US" b="0" dirty="0">
              <a:solidFill>
                <a:schemeClr val="accent1">
                  <a:lumMod val="75000"/>
                </a:schemeClr>
              </a:solidFill>
              <a:latin typeface="Gill Sans MT" panose="020B0502020104020203"/>
            </a:rPr>
            <a:t>.</a:t>
          </a:r>
          <a:endParaRPr lang="en-US" b="0" dirty="0">
            <a:solidFill>
              <a:schemeClr val="accent1">
                <a:lumMod val="75000"/>
              </a:schemeClr>
            </a:solidFill>
          </a:endParaRPr>
        </a:p>
      </dgm:t>
    </dgm:pt>
    <dgm:pt modelId="{76CF2DE1-F8BA-4972-979D-CDA25909BB1F}" type="parTrans" cxnId="{D5C3EC19-658F-41DD-B02F-8151DCD600C7}">
      <dgm:prSet/>
      <dgm:spPr/>
      <dgm:t>
        <a:bodyPr/>
        <a:lstStyle/>
        <a:p>
          <a:endParaRPr lang="en-US"/>
        </a:p>
      </dgm:t>
    </dgm:pt>
    <dgm:pt modelId="{966CE5C5-CECA-4C80-A22D-E82642F821E3}" type="sibTrans" cxnId="{D5C3EC19-658F-41DD-B02F-8151DCD600C7}">
      <dgm:prSet/>
      <dgm:spPr/>
      <dgm:t>
        <a:bodyPr/>
        <a:lstStyle/>
        <a:p>
          <a:endParaRPr lang="en-US"/>
        </a:p>
      </dgm:t>
    </dgm:pt>
    <dgm:pt modelId="{28657F01-4F7E-41AE-8846-5AF52080E3D5}" type="pres">
      <dgm:prSet presAssocID="{7882A5D3-FB0F-417E-9918-D6BADDE0AECA}" presName="root" presStyleCnt="0">
        <dgm:presLayoutVars>
          <dgm:dir/>
          <dgm:resizeHandles val="exact"/>
        </dgm:presLayoutVars>
      </dgm:prSet>
      <dgm:spPr/>
      <dgm:t>
        <a:bodyPr/>
        <a:lstStyle/>
        <a:p>
          <a:endParaRPr lang="en-IN"/>
        </a:p>
      </dgm:t>
    </dgm:pt>
    <dgm:pt modelId="{F6DCCD09-4A22-4424-9B93-95767AB3FD74}" type="pres">
      <dgm:prSet presAssocID="{1331D0B8-6E6D-4CA0-BEE1-63827774BC1F}" presName="compNode" presStyleCnt="0"/>
      <dgm:spPr/>
    </dgm:pt>
    <dgm:pt modelId="{2FDE12C4-8178-486D-9602-0BB7B277C73B}" type="pres">
      <dgm:prSet presAssocID="{1331D0B8-6E6D-4CA0-BEE1-63827774BC1F}" presName="bgRect" presStyleLbl="bgShp" presStyleIdx="0" presStyleCnt="2"/>
      <dgm:spPr/>
    </dgm:pt>
    <dgm:pt modelId="{C48ED9D6-D649-4B99-A631-EBE07CDD0133}" type="pres">
      <dgm:prSet presAssocID="{1331D0B8-6E6D-4CA0-BEE1-63827774BC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lapper board"/>
        </a:ext>
      </dgm:extLst>
    </dgm:pt>
    <dgm:pt modelId="{3A931531-F49D-49A0-BAF4-9718F10700C0}" type="pres">
      <dgm:prSet presAssocID="{1331D0B8-6E6D-4CA0-BEE1-63827774BC1F}" presName="spaceRect" presStyleCnt="0"/>
      <dgm:spPr/>
    </dgm:pt>
    <dgm:pt modelId="{E0DE0E36-BA07-4FC5-8716-AC44B1E0AFD3}" type="pres">
      <dgm:prSet presAssocID="{1331D0B8-6E6D-4CA0-BEE1-63827774BC1F}" presName="parTx" presStyleLbl="revTx" presStyleIdx="0" presStyleCnt="2">
        <dgm:presLayoutVars>
          <dgm:chMax val="0"/>
          <dgm:chPref val="0"/>
        </dgm:presLayoutVars>
      </dgm:prSet>
      <dgm:spPr/>
      <dgm:t>
        <a:bodyPr/>
        <a:lstStyle/>
        <a:p>
          <a:endParaRPr lang="en-IN"/>
        </a:p>
      </dgm:t>
    </dgm:pt>
    <dgm:pt modelId="{0293DE83-232F-4528-B0DF-64DFB469D5B6}" type="pres">
      <dgm:prSet presAssocID="{E4EB7B07-C394-4ED0-9BBC-61B5C025A36D}" presName="sibTrans" presStyleCnt="0"/>
      <dgm:spPr/>
    </dgm:pt>
    <dgm:pt modelId="{9957FD94-F954-4E27-A772-D4DF277DB194}" type="pres">
      <dgm:prSet presAssocID="{35EDE112-B41C-4825-A780-DE7D90E49433}" presName="compNode" presStyleCnt="0"/>
      <dgm:spPr/>
    </dgm:pt>
    <dgm:pt modelId="{B3C648C5-F138-46E5-9C9B-0D2C4EFF51A8}" type="pres">
      <dgm:prSet presAssocID="{35EDE112-B41C-4825-A780-DE7D90E49433}" presName="bgRect" presStyleLbl="bgShp" presStyleIdx="1" presStyleCnt="2"/>
      <dgm:spPr/>
    </dgm:pt>
    <dgm:pt modelId="{78428EB9-79C3-4154-AE80-340D43FE6AEC}" type="pres">
      <dgm:prSet presAssocID="{35EDE112-B41C-4825-A780-DE7D90E4943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Exclamation Mark"/>
        </a:ext>
      </dgm:extLst>
    </dgm:pt>
    <dgm:pt modelId="{0B642935-405E-4235-AF44-4D5DCC7A0C1E}" type="pres">
      <dgm:prSet presAssocID="{35EDE112-B41C-4825-A780-DE7D90E49433}" presName="spaceRect" presStyleCnt="0"/>
      <dgm:spPr/>
    </dgm:pt>
    <dgm:pt modelId="{3BDFEDAB-30BA-4221-892F-5B70051464AA}" type="pres">
      <dgm:prSet presAssocID="{35EDE112-B41C-4825-A780-DE7D90E49433}" presName="parTx" presStyleLbl="revTx" presStyleIdx="1" presStyleCnt="2">
        <dgm:presLayoutVars>
          <dgm:chMax val="0"/>
          <dgm:chPref val="0"/>
        </dgm:presLayoutVars>
      </dgm:prSet>
      <dgm:spPr/>
      <dgm:t>
        <a:bodyPr/>
        <a:lstStyle/>
        <a:p>
          <a:endParaRPr lang="en-IN"/>
        </a:p>
      </dgm:t>
    </dgm:pt>
  </dgm:ptLst>
  <dgm:cxnLst>
    <dgm:cxn modelId="{D5C3EC19-658F-41DD-B02F-8151DCD600C7}" srcId="{7882A5D3-FB0F-417E-9918-D6BADDE0AECA}" destId="{35EDE112-B41C-4825-A780-DE7D90E49433}" srcOrd="1" destOrd="0" parTransId="{76CF2DE1-F8BA-4972-979D-CDA25909BB1F}" sibTransId="{966CE5C5-CECA-4C80-A22D-E82642F821E3}"/>
    <dgm:cxn modelId="{07CC1412-0941-4BE9-860E-EEDF0439B5DA}" type="presOf" srcId="{1331D0B8-6E6D-4CA0-BEE1-63827774BC1F}" destId="{E0DE0E36-BA07-4FC5-8716-AC44B1E0AFD3}" srcOrd="0" destOrd="0" presId="urn:microsoft.com/office/officeart/2018/2/layout/IconVerticalSolidList"/>
    <dgm:cxn modelId="{9294B942-1B9E-4E56-98E4-F787C500DE44}" type="presOf" srcId="{7882A5D3-FB0F-417E-9918-D6BADDE0AECA}" destId="{28657F01-4F7E-41AE-8846-5AF52080E3D5}" srcOrd="0" destOrd="0" presId="urn:microsoft.com/office/officeart/2018/2/layout/IconVerticalSolidList"/>
    <dgm:cxn modelId="{ACF6E0B9-26A6-4DD2-A393-791C56C23E9E}" srcId="{7882A5D3-FB0F-417E-9918-D6BADDE0AECA}" destId="{1331D0B8-6E6D-4CA0-BEE1-63827774BC1F}" srcOrd="0" destOrd="0" parTransId="{B748C53B-DAB8-4016-A233-9574E728F35B}" sibTransId="{E4EB7B07-C394-4ED0-9BBC-61B5C025A36D}"/>
    <dgm:cxn modelId="{5775F4C3-E6E6-4707-9ABF-09D4929A91EC}" type="presOf" srcId="{35EDE112-B41C-4825-A780-DE7D90E49433}" destId="{3BDFEDAB-30BA-4221-892F-5B70051464AA}" srcOrd="0" destOrd="0" presId="urn:microsoft.com/office/officeart/2018/2/layout/IconVerticalSolidList"/>
    <dgm:cxn modelId="{9A3C66CD-7696-455B-984A-2F34898BFCD8}" type="presParOf" srcId="{28657F01-4F7E-41AE-8846-5AF52080E3D5}" destId="{F6DCCD09-4A22-4424-9B93-95767AB3FD74}" srcOrd="0" destOrd="0" presId="urn:microsoft.com/office/officeart/2018/2/layout/IconVerticalSolidList"/>
    <dgm:cxn modelId="{B0D45E2C-6C10-4089-9A0E-279A2F1DE5D3}" type="presParOf" srcId="{F6DCCD09-4A22-4424-9B93-95767AB3FD74}" destId="{2FDE12C4-8178-486D-9602-0BB7B277C73B}" srcOrd="0" destOrd="0" presId="urn:microsoft.com/office/officeart/2018/2/layout/IconVerticalSolidList"/>
    <dgm:cxn modelId="{FCD3B316-061B-428A-A682-AE2D2014D0FC}" type="presParOf" srcId="{F6DCCD09-4A22-4424-9B93-95767AB3FD74}" destId="{C48ED9D6-D649-4B99-A631-EBE07CDD0133}" srcOrd="1" destOrd="0" presId="urn:microsoft.com/office/officeart/2018/2/layout/IconVerticalSolidList"/>
    <dgm:cxn modelId="{51987792-915F-4E89-9A9E-55616587B183}" type="presParOf" srcId="{F6DCCD09-4A22-4424-9B93-95767AB3FD74}" destId="{3A931531-F49D-49A0-BAF4-9718F10700C0}" srcOrd="2" destOrd="0" presId="urn:microsoft.com/office/officeart/2018/2/layout/IconVerticalSolidList"/>
    <dgm:cxn modelId="{774A105E-A024-44CB-8757-A4750BF7CE01}" type="presParOf" srcId="{F6DCCD09-4A22-4424-9B93-95767AB3FD74}" destId="{E0DE0E36-BA07-4FC5-8716-AC44B1E0AFD3}" srcOrd="3" destOrd="0" presId="urn:microsoft.com/office/officeart/2018/2/layout/IconVerticalSolidList"/>
    <dgm:cxn modelId="{A432BAA8-42BA-4EC9-AA6A-921CF8FB973F}" type="presParOf" srcId="{28657F01-4F7E-41AE-8846-5AF52080E3D5}" destId="{0293DE83-232F-4528-B0DF-64DFB469D5B6}" srcOrd="1" destOrd="0" presId="urn:microsoft.com/office/officeart/2018/2/layout/IconVerticalSolidList"/>
    <dgm:cxn modelId="{2A102E96-F485-47B4-BBEB-0A179D7B700F}" type="presParOf" srcId="{28657F01-4F7E-41AE-8846-5AF52080E3D5}" destId="{9957FD94-F954-4E27-A772-D4DF277DB194}" srcOrd="2" destOrd="0" presId="urn:microsoft.com/office/officeart/2018/2/layout/IconVerticalSolidList"/>
    <dgm:cxn modelId="{36E9CAEA-ED8A-47A1-A43E-E05AA403DD67}" type="presParOf" srcId="{9957FD94-F954-4E27-A772-D4DF277DB194}" destId="{B3C648C5-F138-46E5-9C9B-0D2C4EFF51A8}" srcOrd="0" destOrd="0" presId="urn:microsoft.com/office/officeart/2018/2/layout/IconVerticalSolidList"/>
    <dgm:cxn modelId="{755347AC-F6E4-4176-8B49-F90BA7B29612}" type="presParOf" srcId="{9957FD94-F954-4E27-A772-D4DF277DB194}" destId="{78428EB9-79C3-4154-AE80-340D43FE6AEC}" srcOrd="1" destOrd="0" presId="urn:microsoft.com/office/officeart/2018/2/layout/IconVerticalSolidList"/>
    <dgm:cxn modelId="{AB5DB287-A524-4A3C-9B7E-07DEE5D19D82}" type="presParOf" srcId="{9957FD94-F954-4E27-A772-D4DF277DB194}" destId="{0B642935-405E-4235-AF44-4D5DCC7A0C1E}" srcOrd="2" destOrd="0" presId="urn:microsoft.com/office/officeart/2018/2/layout/IconVerticalSolidList"/>
    <dgm:cxn modelId="{437B6342-79A6-4935-91C5-D105CC166F8F}" type="presParOf" srcId="{9957FD94-F954-4E27-A772-D4DF277DB194}" destId="{3BDFEDAB-30BA-4221-892F-5B70051464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189438-61B5-40D5-AF55-71BCDBFE7B4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46A759E-AAD7-4202-89CB-4EA48A9833AE}">
      <dgm:prSet/>
      <dgm:spPr/>
      <dgm:t>
        <a:bodyPr/>
        <a:lstStyle/>
        <a:p>
          <a:pPr>
            <a:lnSpc>
              <a:spcPct val="100000"/>
            </a:lnSpc>
          </a:pPr>
          <a:r>
            <a:rPr lang="en-US" b="1" dirty="0"/>
            <a:t>Rational is different from omniscience</a:t>
          </a:r>
          <a:endParaRPr lang="en-US" dirty="0"/>
        </a:p>
      </dgm:t>
    </dgm:pt>
    <dgm:pt modelId="{4DC9F584-3558-4532-9ACD-16BC80B9ECFE}" type="parTrans" cxnId="{69C90810-68B4-46D6-86ED-63C2111850B7}">
      <dgm:prSet/>
      <dgm:spPr/>
      <dgm:t>
        <a:bodyPr/>
        <a:lstStyle/>
        <a:p>
          <a:endParaRPr lang="en-US"/>
        </a:p>
      </dgm:t>
    </dgm:pt>
    <dgm:pt modelId="{D24CACAC-638F-4A97-9D32-79C427FC0301}" type="sibTrans" cxnId="{69C90810-68B4-46D6-86ED-63C2111850B7}">
      <dgm:prSet/>
      <dgm:spPr/>
      <dgm:t>
        <a:bodyPr/>
        <a:lstStyle/>
        <a:p>
          <a:endParaRPr lang="en-US"/>
        </a:p>
      </dgm:t>
    </dgm:pt>
    <dgm:pt modelId="{F9E39D5C-1F35-41E3-8E5E-F40E306DCA33}">
      <dgm:prSet/>
      <dgm:spPr/>
      <dgm:t>
        <a:bodyPr/>
        <a:lstStyle/>
        <a:p>
          <a:pPr>
            <a:lnSpc>
              <a:spcPct val="100000"/>
            </a:lnSpc>
          </a:pPr>
          <a:r>
            <a:rPr lang="en-US" dirty="0"/>
            <a:t>Percepts may not supply all relevant information</a:t>
          </a:r>
          <a:r>
            <a:rPr lang="en-US" dirty="0">
              <a:latin typeface="Gill Sans MT" panose="020B0502020104020203"/>
            </a:rPr>
            <a:t>. </a:t>
          </a:r>
          <a:r>
            <a:rPr lang="en-US" b="1" dirty="0"/>
            <a:t> </a:t>
          </a:r>
          <a:r>
            <a:rPr lang="en-US" b="1" dirty="0">
              <a:solidFill>
                <a:schemeClr val="accent2"/>
              </a:solidFill>
            </a:rPr>
            <a:t>We can behave rationally even when faced with incomplete information.</a:t>
          </a:r>
          <a:endParaRPr lang="en-US" dirty="0"/>
        </a:p>
      </dgm:t>
    </dgm:pt>
    <dgm:pt modelId="{A6382B08-E274-4819-9A2C-64B65EF0B5C5}" type="parTrans" cxnId="{4D6637B9-D3EA-49F7-A1B8-7A27D5BEC2D3}">
      <dgm:prSet/>
      <dgm:spPr/>
      <dgm:t>
        <a:bodyPr/>
        <a:lstStyle/>
        <a:p>
          <a:endParaRPr lang="en-US"/>
        </a:p>
      </dgm:t>
    </dgm:pt>
    <dgm:pt modelId="{B9F6DE2A-5554-4061-A3CA-1C8FD643471F}" type="sibTrans" cxnId="{4D6637B9-D3EA-49F7-A1B8-7A27D5BEC2D3}">
      <dgm:prSet/>
      <dgm:spPr/>
      <dgm:t>
        <a:bodyPr/>
        <a:lstStyle/>
        <a:p>
          <a:endParaRPr lang="en-US"/>
        </a:p>
      </dgm:t>
    </dgm:pt>
    <dgm:pt modelId="{ECC0508E-B9E7-49C5-97CC-0118A9C0489E}">
      <dgm:prSet/>
      <dgm:spPr/>
      <dgm:t>
        <a:bodyPr/>
        <a:lstStyle/>
        <a:p>
          <a:pPr>
            <a:lnSpc>
              <a:spcPct val="100000"/>
            </a:lnSpc>
          </a:pPr>
          <a:r>
            <a:rPr lang="en-US" dirty="0"/>
            <a:t>E.g., in card game, don’t know cards of others.</a:t>
          </a:r>
        </a:p>
      </dgm:t>
    </dgm:pt>
    <dgm:pt modelId="{5F35C2C8-083C-4793-BA9F-9EBCAFD3CDA4}" type="parTrans" cxnId="{F6007521-12D9-4C25-8CE9-F248863B382B}">
      <dgm:prSet/>
      <dgm:spPr/>
      <dgm:t>
        <a:bodyPr/>
        <a:lstStyle/>
        <a:p>
          <a:endParaRPr lang="en-US"/>
        </a:p>
      </dgm:t>
    </dgm:pt>
    <dgm:pt modelId="{5CEE5B40-D08F-454E-915B-3F18D7E29D3D}" type="sibTrans" cxnId="{F6007521-12D9-4C25-8CE9-F248863B382B}">
      <dgm:prSet/>
      <dgm:spPr/>
      <dgm:t>
        <a:bodyPr/>
        <a:lstStyle/>
        <a:p>
          <a:endParaRPr lang="en-US"/>
        </a:p>
      </dgm:t>
    </dgm:pt>
    <dgm:pt modelId="{CEABFE61-D799-4156-AAB0-C039D8212D4D}">
      <dgm:prSet/>
      <dgm:spPr/>
      <dgm:t>
        <a:bodyPr/>
        <a:lstStyle/>
        <a:p>
          <a:pPr>
            <a:lnSpc>
              <a:spcPct val="100000"/>
            </a:lnSpc>
          </a:pPr>
          <a:r>
            <a:rPr lang="en-US" b="1" dirty="0"/>
            <a:t>Rational is different from being perfect</a:t>
          </a:r>
          <a:endParaRPr lang="en-US" dirty="0"/>
        </a:p>
      </dgm:t>
    </dgm:pt>
    <dgm:pt modelId="{60D4F5B9-4C84-440E-8334-8888ADD71AFA}" type="parTrans" cxnId="{52978AC1-CBDB-4E47-A03D-905BC588435A}">
      <dgm:prSet/>
      <dgm:spPr/>
      <dgm:t>
        <a:bodyPr/>
        <a:lstStyle/>
        <a:p>
          <a:endParaRPr lang="en-US"/>
        </a:p>
      </dgm:t>
    </dgm:pt>
    <dgm:pt modelId="{4D70AD79-73D7-49F9-A889-2A445FFC22F7}" type="sibTrans" cxnId="{52978AC1-CBDB-4E47-A03D-905BC588435A}">
      <dgm:prSet/>
      <dgm:spPr/>
      <dgm:t>
        <a:bodyPr/>
        <a:lstStyle/>
        <a:p>
          <a:endParaRPr lang="en-US"/>
        </a:p>
      </dgm:t>
    </dgm:pt>
    <dgm:pt modelId="{434F8F5A-70A9-4841-B51D-5380C5D141BA}">
      <dgm:prSet/>
      <dgm:spPr/>
      <dgm:t>
        <a:bodyPr/>
        <a:lstStyle/>
        <a:p>
          <a:pPr>
            <a:lnSpc>
              <a:spcPct val="100000"/>
            </a:lnSpc>
          </a:pPr>
          <a:r>
            <a:rPr lang="en-US" dirty="0"/>
            <a:t>Rationality maximizes expected outcome while perfection maximizes actual outcome.</a:t>
          </a:r>
        </a:p>
      </dgm:t>
    </dgm:pt>
    <dgm:pt modelId="{84707038-775D-4865-9CFE-869D0AD11BFA}" type="parTrans" cxnId="{BD326DBB-7D79-41A0-8964-5F6CD453699B}">
      <dgm:prSet/>
      <dgm:spPr/>
      <dgm:t>
        <a:bodyPr/>
        <a:lstStyle/>
        <a:p>
          <a:endParaRPr lang="en-US"/>
        </a:p>
      </dgm:t>
    </dgm:pt>
    <dgm:pt modelId="{D6EAF408-F84D-4108-8C59-899BB34492CD}" type="sibTrans" cxnId="{BD326DBB-7D79-41A0-8964-5F6CD453699B}">
      <dgm:prSet/>
      <dgm:spPr/>
      <dgm:t>
        <a:bodyPr/>
        <a:lstStyle/>
        <a:p>
          <a:endParaRPr lang="en-US"/>
        </a:p>
      </dgm:t>
    </dgm:pt>
    <dgm:pt modelId="{5F87D5CA-7376-4F67-87C6-56F529735999}" type="pres">
      <dgm:prSet presAssocID="{1C189438-61B5-40D5-AF55-71BCDBFE7B4D}" presName="root" presStyleCnt="0">
        <dgm:presLayoutVars>
          <dgm:dir/>
          <dgm:resizeHandles val="exact"/>
        </dgm:presLayoutVars>
      </dgm:prSet>
      <dgm:spPr/>
      <dgm:t>
        <a:bodyPr/>
        <a:lstStyle/>
        <a:p>
          <a:endParaRPr lang="en-IN"/>
        </a:p>
      </dgm:t>
    </dgm:pt>
    <dgm:pt modelId="{2A2FB138-6846-4521-AB11-B96A66B4ED36}" type="pres">
      <dgm:prSet presAssocID="{B46A759E-AAD7-4202-89CB-4EA48A9833AE}" presName="compNode" presStyleCnt="0"/>
      <dgm:spPr/>
    </dgm:pt>
    <dgm:pt modelId="{9DEE7B3B-C7A7-4FB5-9E4C-B52D7A8E1069}" type="pres">
      <dgm:prSet presAssocID="{B46A759E-AAD7-4202-89CB-4EA48A9833AE}" presName="bgRect" presStyleLbl="bgShp" presStyleIdx="0" presStyleCnt="2"/>
      <dgm:spPr/>
    </dgm:pt>
    <dgm:pt modelId="{0C66E7BF-FC5A-4060-8063-3AD415C06F55}" type="pres">
      <dgm:prSet presAssocID="{B46A759E-AAD7-4202-89CB-4EA48A9833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Playing Cards"/>
        </a:ext>
      </dgm:extLst>
    </dgm:pt>
    <dgm:pt modelId="{5113A724-BA02-431C-A2AC-F4F720DA6D61}" type="pres">
      <dgm:prSet presAssocID="{B46A759E-AAD7-4202-89CB-4EA48A9833AE}" presName="spaceRect" presStyleCnt="0"/>
      <dgm:spPr/>
    </dgm:pt>
    <dgm:pt modelId="{5A318777-95BD-4F8F-9D4D-FEE3A6152E15}" type="pres">
      <dgm:prSet presAssocID="{B46A759E-AAD7-4202-89CB-4EA48A9833AE}" presName="parTx" presStyleLbl="revTx" presStyleIdx="0" presStyleCnt="4">
        <dgm:presLayoutVars>
          <dgm:chMax val="0"/>
          <dgm:chPref val="0"/>
        </dgm:presLayoutVars>
      </dgm:prSet>
      <dgm:spPr/>
      <dgm:t>
        <a:bodyPr/>
        <a:lstStyle/>
        <a:p>
          <a:endParaRPr lang="en-IN"/>
        </a:p>
      </dgm:t>
    </dgm:pt>
    <dgm:pt modelId="{CF77CBA8-340D-4873-A122-8268FEB92A12}" type="pres">
      <dgm:prSet presAssocID="{B46A759E-AAD7-4202-89CB-4EA48A9833AE}" presName="desTx" presStyleLbl="revTx" presStyleIdx="1" presStyleCnt="4">
        <dgm:presLayoutVars/>
      </dgm:prSet>
      <dgm:spPr/>
      <dgm:t>
        <a:bodyPr/>
        <a:lstStyle/>
        <a:p>
          <a:endParaRPr lang="en-IN"/>
        </a:p>
      </dgm:t>
    </dgm:pt>
    <dgm:pt modelId="{31639A54-406E-45D4-9981-848824749F88}" type="pres">
      <dgm:prSet presAssocID="{D24CACAC-638F-4A97-9D32-79C427FC0301}" presName="sibTrans" presStyleCnt="0"/>
      <dgm:spPr/>
    </dgm:pt>
    <dgm:pt modelId="{BF738AAC-C09E-4B2C-8175-3F510FADDF14}" type="pres">
      <dgm:prSet presAssocID="{CEABFE61-D799-4156-AAB0-C039D8212D4D}" presName="compNode" presStyleCnt="0"/>
      <dgm:spPr/>
    </dgm:pt>
    <dgm:pt modelId="{133F75B0-2942-405B-9F6F-55DB3BB9FC3C}" type="pres">
      <dgm:prSet presAssocID="{CEABFE61-D799-4156-AAB0-C039D8212D4D}" presName="bgRect" presStyleLbl="bgShp" presStyleIdx="1" presStyleCnt="2"/>
      <dgm:spPr/>
    </dgm:pt>
    <dgm:pt modelId="{F93290CE-6B33-4549-981D-BCA1295E6641}" type="pres">
      <dgm:prSet presAssocID="{CEABFE61-D799-4156-AAB0-C039D8212D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ullseye"/>
        </a:ext>
      </dgm:extLst>
    </dgm:pt>
    <dgm:pt modelId="{7F2874B3-624E-48D6-9BAC-1796281C295C}" type="pres">
      <dgm:prSet presAssocID="{CEABFE61-D799-4156-AAB0-C039D8212D4D}" presName="spaceRect" presStyleCnt="0"/>
      <dgm:spPr/>
    </dgm:pt>
    <dgm:pt modelId="{77ACB593-6F3F-49A5-8CF6-730ED836BC0A}" type="pres">
      <dgm:prSet presAssocID="{CEABFE61-D799-4156-AAB0-C039D8212D4D}" presName="parTx" presStyleLbl="revTx" presStyleIdx="2" presStyleCnt="4">
        <dgm:presLayoutVars>
          <dgm:chMax val="0"/>
          <dgm:chPref val="0"/>
        </dgm:presLayoutVars>
      </dgm:prSet>
      <dgm:spPr/>
      <dgm:t>
        <a:bodyPr/>
        <a:lstStyle/>
        <a:p>
          <a:endParaRPr lang="en-IN"/>
        </a:p>
      </dgm:t>
    </dgm:pt>
    <dgm:pt modelId="{F5A21566-ECDD-4991-B28F-0CC61D78D70C}" type="pres">
      <dgm:prSet presAssocID="{CEABFE61-D799-4156-AAB0-C039D8212D4D}" presName="desTx" presStyleLbl="revTx" presStyleIdx="3" presStyleCnt="4">
        <dgm:presLayoutVars/>
      </dgm:prSet>
      <dgm:spPr/>
      <dgm:t>
        <a:bodyPr/>
        <a:lstStyle/>
        <a:p>
          <a:endParaRPr lang="en-IN"/>
        </a:p>
      </dgm:t>
    </dgm:pt>
  </dgm:ptLst>
  <dgm:cxnLst>
    <dgm:cxn modelId="{52978AC1-CBDB-4E47-A03D-905BC588435A}" srcId="{1C189438-61B5-40D5-AF55-71BCDBFE7B4D}" destId="{CEABFE61-D799-4156-AAB0-C039D8212D4D}" srcOrd="1" destOrd="0" parTransId="{60D4F5B9-4C84-440E-8334-8888ADD71AFA}" sibTransId="{4D70AD79-73D7-49F9-A889-2A445FFC22F7}"/>
    <dgm:cxn modelId="{F6007521-12D9-4C25-8CE9-F248863B382B}" srcId="{B46A759E-AAD7-4202-89CB-4EA48A9833AE}" destId="{ECC0508E-B9E7-49C5-97CC-0118A9C0489E}" srcOrd="1" destOrd="0" parTransId="{5F35C2C8-083C-4793-BA9F-9EBCAFD3CDA4}" sibTransId="{5CEE5B40-D08F-454E-915B-3F18D7E29D3D}"/>
    <dgm:cxn modelId="{03D4EB4A-22CC-4FA1-9654-CE73013ADE06}" type="presOf" srcId="{B46A759E-AAD7-4202-89CB-4EA48A9833AE}" destId="{5A318777-95BD-4F8F-9D4D-FEE3A6152E15}" srcOrd="0" destOrd="0" presId="urn:microsoft.com/office/officeart/2018/2/layout/IconVerticalSolidList"/>
    <dgm:cxn modelId="{A7E77A77-679D-444F-8595-E5CA42583192}" type="presOf" srcId="{CEABFE61-D799-4156-AAB0-C039D8212D4D}" destId="{77ACB593-6F3F-49A5-8CF6-730ED836BC0A}" srcOrd="0" destOrd="0" presId="urn:microsoft.com/office/officeart/2018/2/layout/IconVerticalSolidList"/>
    <dgm:cxn modelId="{18CC73BD-73DD-4A1F-B813-12FA91AA0D8F}" type="presOf" srcId="{1C189438-61B5-40D5-AF55-71BCDBFE7B4D}" destId="{5F87D5CA-7376-4F67-87C6-56F529735999}" srcOrd="0" destOrd="0" presId="urn:microsoft.com/office/officeart/2018/2/layout/IconVerticalSolidList"/>
    <dgm:cxn modelId="{D1203CFD-87C7-430A-8B52-BADB89392CD8}" type="presOf" srcId="{434F8F5A-70A9-4841-B51D-5380C5D141BA}" destId="{F5A21566-ECDD-4991-B28F-0CC61D78D70C}" srcOrd="0" destOrd="0" presId="urn:microsoft.com/office/officeart/2018/2/layout/IconVerticalSolidList"/>
    <dgm:cxn modelId="{BD326DBB-7D79-41A0-8964-5F6CD453699B}" srcId="{CEABFE61-D799-4156-AAB0-C039D8212D4D}" destId="{434F8F5A-70A9-4841-B51D-5380C5D141BA}" srcOrd="0" destOrd="0" parTransId="{84707038-775D-4865-9CFE-869D0AD11BFA}" sibTransId="{D6EAF408-F84D-4108-8C59-899BB34492CD}"/>
    <dgm:cxn modelId="{F6C431E1-9694-4F7B-95F1-C5FEEE4DF54F}" type="presOf" srcId="{F9E39D5C-1F35-41E3-8E5E-F40E306DCA33}" destId="{CF77CBA8-340D-4873-A122-8268FEB92A12}" srcOrd="0" destOrd="0" presId="urn:microsoft.com/office/officeart/2018/2/layout/IconVerticalSolidList"/>
    <dgm:cxn modelId="{4108A55B-B8C5-46DE-9565-82AF924662EF}" type="presOf" srcId="{ECC0508E-B9E7-49C5-97CC-0118A9C0489E}" destId="{CF77CBA8-340D-4873-A122-8268FEB92A12}" srcOrd="0" destOrd="1" presId="urn:microsoft.com/office/officeart/2018/2/layout/IconVerticalSolidList"/>
    <dgm:cxn modelId="{69C90810-68B4-46D6-86ED-63C2111850B7}" srcId="{1C189438-61B5-40D5-AF55-71BCDBFE7B4D}" destId="{B46A759E-AAD7-4202-89CB-4EA48A9833AE}" srcOrd="0" destOrd="0" parTransId="{4DC9F584-3558-4532-9ACD-16BC80B9ECFE}" sibTransId="{D24CACAC-638F-4A97-9D32-79C427FC0301}"/>
    <dgm:cxn modelId="{4D6637B9-D3EA-49F7-A1B8-7A27D5BEC2D3}" srcId="{B46A759E-AAD7-4202-89CB-4EA48A9833AE}" destId="{F9E39D5C-1F35-41E3-8E5E-F40E306DCA33}" srcOrd="0" destOrd="0" parTransId="{A6382B08-E274-4819-9A2C-64B65EF0B5C5}" sibTransId="{B9F6DE2A-5554-4061-A3CA-1C8FD643471F}"/>
    <dgm:cxn modelId="{649493E0-7E90-4F87-8CAF-D9E77F3AD50E}" type="presParOf" srcId="{5F87D5CA-7376-4F67-87C6-56F529735999}" destId="{2A2FB138-6846-4521-AB11-B96A66B4ED36}" srcOrd="0" destOrd="0" presId="urn:microsoft.com/office/officeart/2018/2/layout/IconVerticalSolidList"/>
    <dgm:cxn modelId="{7471F430-10CA-42A2-9A18-AD07FCA1DFB2}" type="presParOf" srcId="{2A2FB138-6846-4521-AB11-B96A66B4ED36}" destId="{9DEE7B3B-C7A7-4FB5-9E4C-B52D7A8E1069}" srcOrd="0" destOrd="0" presId="urn:microsoft.com/office/officeart/2018/2/layout/IconVerticalSolidList"/>
    <dgm:cxn modelId="{B54D2A45-A244-490C-B66B-5EA788B30EB8}" type="presParOf" srcId="{2A2FB138-6846-4521-AB11-B96A66B4ED36}" destId="{0C66E7BF-FC5A-4060-8063-3AD415C06F55}" srcOrd="1" destOrd="0" presId="urn:microsoft.com/office/officeart/2018/2/layout/IconVerticalSolidList"/>
    <dgm:cxn modelId="{3825C865-15EC-4880-9295-847B8B9B27A3}" type="presParOf" srcId="{2A2FB138-6846-4521-AB11-B96A66B4ED36}" destId="{5113A724-BA02-431C-A2AC-F4F720DA6D61}" srcOrd="2" destOrd="0" presId="urn:microsoft.com/office/officeart/2018/2/layout/IconVerticalSolidList"/>
    <dgm:cxn modelId="{7ADBD1FA-6FB2-41E1-BAB7-6E070E98043C}" type="presParOf" srcId="{2A2FB138-6846-4521-AB11-B96A66B4ED36}" destId="{5A318777-95BD-4F8F-9D4D-FEE3A6152E15}" srcOrd="3" destOrd="0" presId="urn:microsoft.com/office/officeart/2018/2/layout/IconVerticalSolidList"/>
    <dgm:cxn modelId="{9DC58E65-3849-4165-9D53-63E934FECB70}" type="presParOf" srcId="{2A2FB138-6846-4521-AB11-B96A66B4ED36}" destId="{CF77CBA8-340D-4873-A122-8268FEB92A12}" srcOrd="4" destOrd="0" presId="urn:microsoft.com/office/officeart/2018/2/layout/IconVerticalSolidList"/>
    <dgm:cxn modelId="{A9FE6DEA-7078-4407-BE69-480383F63B1E}" type="presParOf" srcId="{5F87D5CA-7376-4F67-87C6-56F529735999}" destId="{31639A54-406E-45D4-9981-848824749F88}" srcOrd="1" destOrd="0" presId="urn:microsoft.com/office/officeart/2018/2/layout/IconVerticalSolidList"/>
    <dgm:cxn modelId="{6B98FBF8-8ACB-463B-8D2A-28C96BFD5A83}" type="presParOf" srcId="{5F87D5CA-7376-4F67-87C6-56F529735999}" destId="{BF738AAC-C09E-4B2C-8175-3F510FADDF14}" srcOrd="2" destOrd="0" presId="urn:microsoft.com/office/officeart/2018/2/layout/IconVerticalSolidList"/>
    <dgm:cxn modelId="{B0BF4B9E-DD5E-4155-A6E9-0C6AF4E1C0B5}" type="presParOf" srcId="{BF738AAC-C09E-4B2C-8175-3F510FADDF14}" destId="{133F75B0-2942-405B-9F6F-55DB3BB9FC3C}" srcOrd="0" destOrd="0" presId="urn:microsoft.com/office/officeart/2018/2/layout/IconVerticalSolidList"/>
    <dgm:cxn modelId="{BE96AC4D-EA89-4D23-9988-43358E155573}" type="presParOf" srcId="{BF738AAC-C09E-4B2C-8175-3F510FADDF14}" destId="{F93290CE-6B33-4549-981D-BCA1295E6641}" srcOrd="1" destOrd="0" presId="urn:microsoft.com/office/officeart/2018/2/layout/IconVerticalSolidList"/>
    <dgm:cxn modelId="{313B2C26-788E-449E-B838-C64BCDA9C8A8}" type="presParOf" srcId="{BF738AAC-C09E-4B2C-8175-3F510FADDF14}" destId="{7F2874B3-624E-48D6-9BAC-1796281C295C}" srcOrd="2" destOrd="0" presId="urn:microsoft.com/office/officeart/2018/2/layout/IconVerticalSolidList"/>
    <dgm:cxn modelId="{CF1487E0-61E0-4E54-87D5-667E6D5C08E8}" type="presParOf" srcId="{BF738AAC-C09E-4B2C-8175-3F510FADDF14}" destId="{77ACB593-6F3F-49A5-8CF6-730ED836BC0A}" srcOrd="3" destOrd="0" presId="urn:microsoft.com/office/officeart/2018/2/layout/IconVerticalSolidList"/>
    <dgm:cxn modelId="{6D36048A-FB1E-4908-B5AC-1B1C29FBCE54}" type="presParOf" srcId="{BF738AAC-C09E-4B2C-8175-3F510FADDF14}" destId="{F5A21566-ECDD-4991-B28F-0CC61D78D70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F2BAFE-451D-44A8-8F4E-76E58FB8599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6D798D-F18E-4DC4-996C-3DAA0438D096}">
      <dgm:prSet/>
      <dgm:spPr/>
      <dgm:t>
        <a:bodyPr/>
        <a:lstStyle/>
        <a:p>
          <a:r>
            <a:rPr lang="en-US"/>
            <a:t>Must first specify the setting for intelligent agent design</a:t>
          </a:r>
        </a:p>
      </dgm:t>
    </dgm:pt>
    <dgm:pt modelId="{6B80CEAA-D9CD-4E8C-BDD1-8A09BD41DA69}" type="parTrans" cxnId="{81B64E10-7956-449B-B9BC-4941972AF394}">
      <dgm:prSet/>
      <dgm:spPr/>
      <dgm:t>
        <a:bodyPr/>
        <a:lstStyle/>
        <a:p>
          <a:endParaRPr lang="en-US"/>
        </a:p>
      </dgm:t>
    </dgm:pt>
    <dgm:pt modelId="{7B57BB47-4661-4A9D-8583-A992380A24BC}" type="sibTrans" cxnId="{81B64E10-7956-449B-B9BC-4941972AF394}">
      <dgm:prSet/>
      <dgm:spPr/>
      <dgm:t>
        <a:bodyPr/>
        <a:lstStyle/>
        <a:p>
          <a:endParaRPr lang="en-US"/>
        </a:p>
      </dgm:t>
    </dgm:pt>
    <dgm:pt modelId="{2A9AF2E9-5AF9-4AA1-851D-60789FECCD49}">
      <dgm:prSet/>
      <dgm:spPr/>
      <dgm:t>
        <a:bodyPr/>
        <a:lstStyle/>
        <a:p>
          <a:r>
            <a:rPr lang="en-US"/>
            <a:t>Agents can be described by their PEAS.</a:t>
          </a:r>
        </a:p>
      </dgm:t>
    </dgm:pt>
    <dgm:pt modelId="{820BA2D0-1DF2-4EE6-B689-EF42D005AFBC}" type="parTrans" cxnId="{D1F81338-B374-4A02-B11D-4E44D9763FF9}">
      <dgm:prSet/>
      <dgm:spPr/>
      <dgm:t>
        <a:bodyPr/>
        <a:lstStyle/>
        <a:p>
          <a:endParaRPr lang="en-US"/>
        </a:p>
      </dgm:t>
    </dgm:pt>
    <dgm:pt modelId="{7BE44621-6CD3-48E8-95EF-A082743F373E}" type="sibTrans" cxnId="{D1F81338-B374-4A02-B11D-4E44D9763FF9}">
      <dgm:prSet/>
      <dgm:spPr/>
      <dgm:t>
        <a:bodyPr/>
        <a:lstStyle/>
        <a:p>
          <a:endParaRPr lang="en-US"/>
        </a:p>
      </dgm:t>
    </dgm:pt>
    <dgm:pt modelId="{5C83135E-00DB-42F5-AC39-03C49847FFE8}">
      <dgm:prSet/>
      <dgm:spPr/>
      <dgm:t>
        <a:bodyPr/>
        <a:lstStyle/>
        <a:p>
          <a:r>
            <a:rPr lang="en-US"/>
            <a:t>A rational agent maximizes the performance measure for their PEAS</a:t>
          </a:r>
        </a:p>
      </dgm:t>
    </dgm:pt>
    <dgm:pt modelId="{14D57FB2-4763-4752-8592-85F1FF4341FB}" type="parTrans" cxnId="{EA271FDF-7C1B-4F88-A4E3-68C6363CF220}">
      <dgm:prSet/>
      <dgm:spPr/>
      <dgm:t>
        <a:bodyPr/>
        <a:lstStyle/>
        <a:p>
          <a:endParaRPr lang="en-US"/>
        </a:p>
      </dgm:t>
    </dgm:pt>
    <dgm:pt modelId="{725EFA20-DE70-4172-9E7C-AFE28A022ACB}" type="sibTrans" cxnId="{EA271FDF-7C1B-4F88-A4E3-68C6363CF220}">
      <dgm:prSet/>
      <dgm:spPr/>
      <dgm:t>
        <a:bodyPr/>
        <a:lstStyle/>
        <a:p>
          <a:endParaRPr lang="en-US"/>
        </a:p>
      </dgm:t>
    </dgm:pt>
    <dgm:pt modelId="{05018821-83FA-4998-8C3A-1E68CA864E94}" type="pres">
      <dgm:prSet presAssocID="{2DF2BAFE-451D-44A8-8F4E-76E58FB85992}" presName="root" presStyleCnt="0">
        <dgm:presLayoutVars>
          <dgm:dir/>
          <dgm:resizeHandles val="exact"/>
        </dgm:presLayoutVars>
      </dgm:prSet>
      <dgm:spPr/>
      <dgm:t>
        <a:bodyPr/>
        <a:lstStyle/>
        <a:p>
          <a:endParaRPr lang="en-IN"/>
        </a:p>
      </dgm:t>
    </dgm:pt>
    <dgm:pt modelId="{66C3533A-7987-49A6-8822-DE52DBAA8930}" type="pres">
      <dgm:prSet presAssocID="{C36D798D-F18E-4DC4-996C-3DAA0438D096}" presName="compNode" presStyleCnt="0"/>
      <dgm:spPr/>
    </dgm:pt>
    <dgm:pt modelId="{8A91E302-5AB6-4DE3-9480-41B65A8CE1C9}" type="pres">
      <dgm:prSet presAssocID="{C36D798D-F18E-4DC4-996C-3DAA0438D096}" presName="bgRect" presStyleLbl="bgShp" presStyleIdx="0" presStyleCnt="3"/>
      <dgm:spPr/>
    </dgm:pt>
    <dgm:pt modelId="{8D3F878C-6E53-4F64-8F8A-40C44D7ABC13}" type="pres">
      <dgm:prSet presAssocID="{C36D798D-F18E-4DC4-996C-3DAA0438D0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Head with Gears"/>
        </a:ext>
      </dgm:extLst>
    </dgm:pt>
    <dgm:pt modelId="{C75CA565-4151-46A2-8D7F-B1B8C66B8CC3}" type="pres">
      <dgm:prSet presAssocID="{C36D798D-F18E-4DC4-996C-3DAA0438D096}" presName="spaceRect" presStyleCnt="0"/>
      <dgm:spPr/>
    </dgm:pt>
    <dgm:pt modelId="{7263D341-AAF7-4594-8469-F7C41EF41EA8}" type="pres">
      <dgm:prSet presAssocID="{C36D798D-F18E-4DC4-996C-3DAA0438D096}" presName="parTx" presStyleLbl="revTx" presStyleIdx="0" presStyleCnt="3">
        <dgm:presLayoutVars>
          <dgm:chMax val="0"/>
          <dgm:chPref val="0"/>
        </dgm:presLayoutVars>
      </dgm:prSet>
      <dgm:spPr/>
      <dgm:t>
        <a:bodyPr/>
        <a:lstStyle/>
        <a:p>
          <a:endParaRPr lang="en-IN"/>
        </a:p>
      </dgm:t>
    </dgm:pt>
    <dgm:pt modelId="{98C8993D-A6D4-4A30-992A-68916078B9DD}" type="pres">
      <dgm:prSet presAssocID="{7B57BB47-4661-4A9D-8583-A992380A24BC}" presName="sibTrans" presStyleCnt="0"/>
      <dgm:spPr/>
    </dgm:pt>
    <dgm:pt modelId="{D8B3FE15-0B59-42B3-9AB7-6EF5E6E5B0B1}" type="pres">
      <dgm:prSet presAssocID="{2A9AF2E9-5AF9-4AA1-851D-60789FECCD49}" presName="compNode" presStyleCnt="0"/>
      <dgm:spPr/>
    </dgm:pt>
    <dgm:pt modelId="{5F3DE599-C22C-4ACE-BDD5-E1EFBDF17346}" type="pres">
      <dgm:prSet presAssocID="{2A9AF2E9-5AF9-4AA1-851D-60789FECCD49}" presName="bgRect" presStyleLbl="bgShp" presStyleIdx="1" presStyleCnt="3"/>
      <dgm:spPr/>
    </dgm:pt>
    <dgm:pt modelId="{9230955F-0EAE-4A62-885C-46E371DD2D2F}" type="pres">
      <dgm:prSet presAssocID="{2A9AF2E9-5AF9-4AA1-851D-60789FECCD4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ee with hive"/>
        </a:ext>
      </dgm:extLst>
    </dgm:pt>
    <dgm:pt modelId="{C919A391-14AE-4719-A2F9-F18DDE865192}" type="pres">
      <dgm:prSet presAssocID="{2A9AF2E9-5AF9-4AA1-851D-60789FECCD49}" presName="spaceRect" presStyleCnt="0"/>
      <dgm:spPr/>
    </dgm:pt>
    <dgm:pt modelId="{10942536-D321-4AFA-95F3-C21837196DAF}" type="pres">
      <dgm:prSet presAssocID="{2A9AF2E9-5AF9-4AA1-851D-60789FECCD49}" presName="parTx" presStyleLbl="revTx" presStyleIdx="1" presStyleCnt="3">
        <dgm:presLayoutVars>
          <dgm:chMax val="0"/>
          <dgm:chPref val="0"/>
        </dgm:presLayoutVars>
      </dgm:prSet>
      <dgm:spPr/>
      <dgm:t>
        <a:bodyPr/>
        <a:lstStyle/>
        <a:p>
          <a:endParaRPr lang="en-IN"/>
        </a:p>
      </dgm:t>
    </dgm:pt>
    <dgm:pt modelId="{AC352269-CC5D-43C1-A968-2234ED0E004E}" type="pres">
      <dgm:prSet presAssocID="{7BE44621-6CD3-48E8-95EF-A082743F373E}" presName="sibTrans" presStyleCnt="0"/>
      <dgm:spPr/>
    </dgm:pt>
    <dgm:pt modelId="{681A58EE-6E34-4E13-AD18-69F9ECCA2941}" type="pres">
      <dgm:prSet presAssocID="{5C83135E-00DB-42F5-AC39-03C49847FFE8}" presName="compNode" presStyleCnt="0"/>
      <dgm:spPr/>
    </dgm:pt>
    <dgm:pt modelId="{54BDB952-A772-4A36-BF33-76583703CDA3}" type="pres">
      <dgm:prSet presAssocID="{5C83135E-00DB-42F5-AC39-03C49847FFE8}" presName="bgRect" presStyleLbl="bgShp" presStyleIdx="2" presStyleCnt="3"/>
      <dgm:spPr/>
    </dgm:pt>
    <dgm:pt modelId="{0005D7B0-DB12-4F98-9D3A-42F7903D5A2C}" type="pres">
      <dgm:prSet presAssocID="{5C83135E-00DB-42F5-AC39-03C49847FF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Upward trend"/>
        </a:ext>
      </dgm:extLst>
    </dgm:pt>
    <dgm:pt modelId="{3E35A9EE-5BB0-456E-BFA8-74F17F515806}" type="pres">
      <dgm:prSet presAssocID="{5C83135E-00DB-42F5-AC39-03C49847FFE8}" presName="spaceRect" presStyleCnt="0"/>
      <dgm:spPr/>
    </dgm:pt>
    <dgm:pt modelId="{D7A5695A-E94B-4564-874A-D262B5AABC58}" type="pres">
      <dgm:prSet presAssocID="{5C83135E-00DB-42F5-AC39-03C49847FFE8}" presName="parTx" presStyleLbl="revTx" presStyleIdx="2" presStyleCnt="3">
        <dgm:presLayoutVars>
          <dgm:chMax val="0"/>
          <dgm:chPref val="0"/>
        </dgm:presLayoutVars>
      </dgm:prSet>
      <dgm:spPr/>
      <dgm:t>
        <a:bodyPr/>
        <a:lstStyle/>
        <a:p>
          <a:endParaRPr lang="en-IN"/>
        </a:p>
      </dgm:t>
    </dgm:pt>
  </dgm:ptLst>
  <dgm:cxnLst>
    <dgm:cxn modelId="{3B55214C-5375-4301-8318-B82974A08BD8}" type="presOf" srcId="{2A9AF2E9-5AF9-4AA1-851D-60789FECCD49}" destId="{10942536-D321-4AFA-95F3-C21837196DAF}" srcOrd="0" destOrd="0" presId="urn:microsoft.com/office/officeart/2018/2/layout/IconVerticalSolidList"/>
    <dgm:cxn modelId="{6D421E7B-F860-4118-A271-5D42C7F868DE}" type="presOf" srcId="{2DF2BAFE-451D-44A8-8F4E-76E58FB85992}" destId="{05018821-83FA-4998-8C3A-1E68CA864E94}" srcOrd="0" destOrd="0" presId="urn:microsoft.com/office/officeart/2018/2/layout/IconVerticalSolidList"/>
    <dgm:cxn modelId="{D1F81338-B374-4A02-B11D-4E44D9763FF9}" srcId="{2DF2BAFE-451D-44A8-8F4E-76E58FB85992}" destId="{2A9AF2E9-5AF9-4AA1-851D-60789FECCD49}" srcOrd="1" destOrd="0" parTransId="{820BA2D0-1DF2-4EE6-B689-EF42D005AFBC}" sibTransId="{7BE44621-6CD3-48E8-95EF-A082743F373E}"/>
    <dgm:cxn modelId="{BA8ADC48-19C0-4E5A-B114-17D8B1E36F10}" type="presOf" srcId="{5C83135E-00DB-42F5-AC39-03C49847FFE8}" destId="{D7A5695A-E94B-4564-874A-D262B5AABC58}" srcOrd="0" destOrd="0" presId="urn:microsoft.com/office/officeart/2018/2/layout/IconVerticalSolidList"/>
    <dgm:cxn modelId="{81B64E10-7956-449B-B9BC-4941972AF394}" srcId="{2DF2BAFE-451D-44A8-8F4E-76E58FB85992}" destId="{C36D798D-F18E-4DC4-996C-3DAA0438D096}" srcOrd="0" destOrd="0" parTransId="{6B80CEAA-D9CD-4E8C-BDD1-8A09BD41DA69}" sibTransId="{7B57BB47-4661-4A9D-8583-A992380A24BC}"/>
    <dgm:cxn modelId="{6852B930-CD6E-48C0-972F-620AA934FE87}" type="presOf" srcId="{C36D798D-F18E-4DC4-996C-3DAA0438D096}" destId="{7263D341-AAF7-4594-8469-F7C41EF41EA8}" srcOrd="0" destOrd="0" presId="urn:microsoft.com/office/officeart/2018/2/layout/IconVerticalSolidList"/>
    <dgm:cxn modelId="{EA271FDF-7C1B-4F88-A4E3-68C6363CF220}" srcId="{2DF2BAFE-451D-44A8-8F4E-76E58FB85992}" destId="{5C83135E-00DB-42F5-AC39-03C49847FFE8}" srcOrd="2" destOrd="0" parTransId="{14D57FB2-4763-4752-8592-85F1FF4341FB}" sibTransId="{725EFA20-DE70-4172-9E7C-AFE28A022ACB}"/>
    <dgm:cxn modelId="{7ABA128E-65A9-42BA-8715-EA1245EBF85F}" type="presParOf" srcId="{05018821-83FA-4998-8C3A-1E68CA864E94}" destId="{66C3533A-7987-49A6-8822-DE52DBAA8930}" srcOrd="0" destOrd="0" presId="urn:microsoft.com/office/officeart/2018/2/layout/IconVerticalSolidList"/>
    <dgm:cxn modelId="{5CB1003C-8DEB-4504-BE45-2FE9C83E35F0}" type="presParOf" srcId="{66C3533A-7987-49A6-8822-DE52DBAA8930}" destId="{8A91E302-5AB6-4DE3-9480-41B65A8CE1C9}" srcOrd="0" destOrd="0" presId="urn:microsoft.com/office/officeart/2018/2/layout/IconVerticalSolidList"/>
    <dgm:cxn modelId="{2E416C4B-8623-4AAC-A239-86399933EF0B}" type="presParOf" srcId="{66C3533A-7987-49A6-8822-DE52DBAA8930}" destId="{8D3F878C-6E53-4F64-8F8A-40C44D7ABC13}" srcOrd="1" destOrd="0" presId="urn:microsoft.com/office/officeart/2018/2/layout/IconVerticalSolidList"/>
    <dgm:cxn modelId="{D797A4F3-EA63-451D-8DF0-8B0574D285D9}" type="presParOf" srcId="{66C3533A-7987-49A6-8822-DE52DBAA8930}" destId="{C75CA565-4151-46A2-8D7F-B1B8C66B8CC3}" srcOrd="2" destOrd="0" presId="urn:microsoft.com/office/officeart/2018/2/layout/IconVerticalSolidList"/>
    <dgm:cxn modelId="{FF0EA672-20B0-43C4-9149-8941BAD367D5}" type="presParOf" srcId="{66C3533A-7987-49A6-8822-DE52DBAA8930}" destId="{7263D341-AAF7-4594-8469-F7C41EF41EA8}" srcOrd="3" destOrd="0" presId="urn:microsoft.com/office/officeart/2018/2/layout/IconVerticalSolidList"/>
    <dgm:cxn modelId="{CD92CCDA-7697-4982-800E-BB9CDDDE4CE1}" type="presParOf" srcId="{05018821-83FA-4998-8C3A-1E68CA864E94}" destId="{98C8993D-A6D4-4A30-992A-68916078B9DD}" srcOrd="1" destOrd="0" presId="urn:microsoft.com/office/officeart/2018/2/layout/IconVerticalSolidList"/>
    <dgm:cxn modelId="{E85FEDC9-2A4E-4494-B27B-DE47F9CC6A73}" type="presParOf" srcId="{05018821-83FA-4998-8C3A-1E68CA864E94}" destId="{D8B3FE15-0B59-42B3-9AB7-6EF5E6E5B0B1}" srcOrd="2" destOrd="0" presId="urn:microsoft.com/office/officeart/2018/2/layout/IconVerticalSolidList"/>
    <dgm:cxn modelId="{96C928A0-4FB6-42DE-8E51-72A9EBB3A454}" type="presParOf" srcId="{D8B3FE15-0B59-42B3-9AB7-6EF5E6E5B0B1}" destId="{5F3DE599-C22C-4ACE-BDD5-E1EFBDF17346}" srcOrd="0" destOrd="0" presId="urn:microsoft.com/office/officeart/2018/2/layout/IconVerticalSolidList"/>
    <dgm:cxn modelId="{A8CF9B26-660C-43A1-8008-39075A2A1CC3}" type="presParOf" srcId="{D8B3FE15-0B59-42B3-9AB7-6EF5E6E5B0B1}" destId="{9230955F-0EAE-4A62-885C-46E371DD2D2F}" srcOrd="1" destOrd="0" presId="urn:microsoft.com/office/officeart/2018/2/layout/IconVerticalSolidList"/>
    <dgm:cxn modelId="{A20D8161-C871-440A-A506-A141AC465CC4}" type="presParOf" srcId="{D8B3FE15-0B59-42B3-9AB7-6EF5E6E5B0B1}" destId="{C919A391-14AE-4719-A2F9-F18DDE865192}" srcOrd="2" destOrd="0" presId="urn:microsoft.com/office/officeart/2018/2/layout/IconVerticalSolidList"/>
    <dgm:cxn modelId="{F998AC8E-1114-42FE-99A2-861E054A8A34}" type="presParOf" srcId="{D8B3FE15-0B59-42B3-9AB7-6EF5E6E5B0B1}" destId="{10942536-D321-4AFA-95F3-C21837196DAF}" srcOrd="3" destOrd="0" presId="urn:microsoft.com/office/officeart/2018/2/layout/IconVerticalSolidList"/>
    <dgm:cxn modelId="{EABD24BA-0E21-40C6-858E-FECD2A13CBCE}" type="presParOf" srcId="{05018821-83FA-4998-8C3A-1E68CA864E94}" destId="{AC352269-CC5D-43C1-A968-2234ED0E004E}" srcOrd="3" destOrd="0" presId="urn:microsoft.com/office/officeart/2018/2/layout/IconVerticalSolidList"/>
    <dgm:cxn modelId="{1E1726DE-8D42-4D15-9C8C-4338E6F0BFD3}" type="presParOf" srcId="{05018821-83FA-4998-8C3A-1E68CA864E94}" destId="{681A58EE-6E34-4E13-AD18-69F9ECCA2941}" srcOrd="4" destOrd="0" presId="urn:microsoft.com/office/officeart/2018/2/layout/IconVerticalSolidList"/>
    <dgm:cxn modelId="{AB94ABD7-DEC8-4FD4-93AD-665E88364E52}" type="presParOf" srcId="{681A58EE-6E34-4E13-AD18-69F9ECCA2941}" destId="{54BDB952-A772-4A36-BF33-76583703CDA3}" srcOrd="0" destOrd="0" presId="urn:microsoft.com/office/officeart/2018/2/layout/IconVerticalSolidList"/>
    <dgm:cxn modelId="{CCA13A53-6216-4ECA-9575-BE0E13AB2D57}" type="presParOf" srcId="{681A58EE-6E34-4E13-AD18-69F9ECCA2941}" destId="{0005D7B0-DB12-4F98-9D3A-42F7903D5A2C}" srcOrd="1" destOrd="0" presId="urn:microsoft.com/office/officeart/2018/2/layout/IconVerticalSolidList"/>
    <dgm:cxn modelId="{9AFB94C3-394D-43C5-848A-2D697AB8E4C6}" type="presParOf" srcId="{681A58EE-6E34-4E13-AD18-69F9ECCA2941}" destId="{3E35A9EE-5BB0-456E-BFA8-74F17F515806}" srcOrd="2" destOrd="0" presId="urn:microsoft.com/office/officeart/2018/2/layout/IconVerticalSolidList"/>
    <dgm:cxn modelId="{1D2C3F5B-6899-488C-B6FF-F1A6C8944C19}" type="presParOf" srcId="{681A58EE-6E34-4E13-AD18-69F9ECCA2941}" destId="{D7A5695A-E94B-4564-874A-D262B5AABC5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A2DF00-43E8-457A-A7D4-C1DE5AD6515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9F15FB4-0A3E-4349-AFBD-41B9E22E5D5D}">
      <dgm:prSet/>
      <dgm:spPr/>
      <dgm:t>
        <a:bodyPr/>
        <a:lstStyle/>
        <a:p>
          <a:pPr>
            <a:lnSpc>
              <a:spcPct val="100000"/>
            </a:lnSpc>
          </a:pPr>
          <a:r>
            <a:rPr lang="en-US"/>
            <a:t>Specifying the task environment is always  the first step in designing agent</a:t>
          </a:r>
        </a:p>
      </dgm:t>
    </dgm:pt>
    <dgm:pt modelId="{D7082732-49E3-489F-BBB2-C4F7BA761CC5}" type="parTrans" cxnId="{8E13157E-7D35-48BC-86A5-89F14577D9CB}">
      <dgm:prSet/>
      <dgm:spPr/>
      <dgm:t>
        <a:bodyPr/>
        <a:lstStyle/>
        <a:p>
          <a:endParaRPr lang="en-US"/>
        </a:p>
      </dgm:t>
    </dgm:pt>
    <dgm:pt modelId="{994AAE6A-B5C1-42E1-8EED-827DBAB1E82C}" type="sibTrans" cxnId="{8E13157E-7D35-48BC-86A5-89F14577D9CB}">
      <dgm:prSet/>
      <dgm:spPr/>
      <dgm:t>
        <a:bodyPr/>
        <a:lstStyle/>
        <a:p>
          <a:endParaRPr lang="en-US"/>
        </a:p>
      </dgm:t>
    </dgm:pt>
    <dgm:pt modelId="{A5757CFF-1F29-4ADA-B1ED-C7F1E9F1C82E}">
      <dgm:prSet/>
      <dgm:spPr/>
      <dgm:t>
        <a:bodyPr/>
        <a:lstStyle/>
        <a:p>
          <a:pPr>
            <a:lnSpc>
              <a:spcPct val="100000"/>
            </a:lnSpc>
          </a:pPr>
          <a:r>
            <a:rPr lang="en-US"/>
            <a:t>PEAS:</a:t>
          </a:r>
        </a:p>
      </dgm:t>
    </dgm:pt>
    <dgm:pt modelId="{7FDBEC2B-80FB-49ED-AD11-B3E6E1F3541D}" type="parTrans" cxnId="{504743B5-024B-4049-BA34-3E861B0094F6}">
      <dgm:prSet/>
      <dgm:spPr/>
      <dgm:t>
        <a:bodyPr/>
        <a:lstStyle/>
        <a:p>
          <a:endParaRPr lang="en-US"/>
        </a:p>
      </dgm:t>
    </dgm:pt>
    <dgm:pt modelId="{10C1A916-0BD5-4A07-8305-743181CDDBB5}" type="sibTrans" cxnId="{504743B5-024B-4049-BA34-3E861B0094F6}">
      <dgm:prSet/>
      <dgm:spPr/>
      <dgm:t>
        <a:bodyPr/>
        <a:lstStyle/>
        <a:p>
          <a:endParaRPr lang="en-US"/>
        </a:p>
      </dgm:t>
    </dgm:pt>
    <dgm:pt modelId="{423F750F-3450-4D81-864B-33D91152A98A}">
      <dgm:prSet/>
      <dgm:spPr/>
      <dgm:t>
        <a:bodyPr/>
        <a:lstStyle/>
        <a:p>
          <a:pPr>
            <a:lnSpc>
              <a:spcPct val="100000"/>
            </a:lnSpc>
          </a:pPr>
          <a:r>
            <a:rPr lang="en-US" b="1"/>
            <a:t>P</a:t>
          </a:r>
          <a:r>
            <a:rPr lang="en-US"/>
            <a:t>erformance</a:t>
          </a:r>
        </a:p>
      </dgm:t>
    </dgm:pt>
    <dgm:pt modelId="{25A6A189-0923-4C0C-AC31-E58500267D4A}" type="parTrans" cxnId="{DB9F8D85-3341-4A16-AB64-39EE58772E3E}">
      <dgm:prSet/>
      <dgm:spPr/>
      <dgm:t>
        <a:bodyPr/>
        <a:lstStyle/>
        <a:p>
          <a:endParaRPr lang="en-US"/>
        </a:p>
      </dgm:t>
    </dgm:pt>
    <dgm:pt modelId="{8A430102-5CB2-4202-91E4-4AC01BAEC76E}" type="sibTrans" cxnId="{DB9F8D85-3341-4A16-AB64-39EE58772E3E}">
      <dgm:prSet/>
      <dgm:spPr/>
      <dgm:t>
        <a:bodyPr/>
        <a:lstStyle/>
        <a:p>
          <a:endParaRPr lang="en-US"/>
        </a:p>
      </dgm:t>
    </dgm:pt>
    <dgm:pt modelId="{053BCC1F-2696-4BDC-99FA-B2B8C66DD637}">
      <dgm:prSet/>
      <dgm:spPr/>
      <dgm:t>
        <a:bodyPr/>
        <a:lstStyle/>
        <a:p>
          <a:pPr>
            <a:lnSpc>
              <a:spcPct val="100000"/>
            </a:lnSpc>
          </a:pPr>
          <a:r>
            <a:rPr lang="en-US" b="1"/>
            <a:t>E</a:t>
          </a:r>
          <a:r>
            <a:rPr lang="en-US"/>
            <a:t>nvironment</a:t>
          </a:r>
        </a:p>
      </dgm:t>
    </dgm:pt>
    <dgm:pt modelId="{896D5DAA-7F3C-45C6-88BD-6E1CE68E7479}" type="parTrans" cxnId="{FAAE7EF6-32C0-49FD-A6BB-137CB1FB2233}">
      <dgm:prSet/>
      <dgm:spPr/>
      <dgm:t>
        <a:bodyPr/>
        <a:lstStyle/>
        <a:p>
          <a:endParaRPr lang="en-US"/>
        </a:p>
      </dgm:t>
    </dgm:pt>
    <dgm:pt modelId="{BFDD3455-50AB-4BB0-8B30-591391BD2842}" type="sibTrans" cxnId="{FAAE7EF6-32C0-49FD-A6BB-137CB1FB2233}">
      <dgm:prSet/>
      <dgm:spPr/>
      <dgm:t>
        <a:bodyPr/>
        <a:lstStyle/>
        <a:p>
          <a:endParaRPr lang="en-US"/>
        </a:p>
      </dgm:t>
    </dgm:pt>
    <dgm:pt modelId="{E9093BFD-E167-41CC-A5E2-76D4F3AE475E}">
      <dgm:prSet/>
      <dgm:spPr/>
      <dgm:t>
        <a:bodyPr/>
        <a:lstStyle/>
        <a:p>
          <a:pPr>
            <a:lnSpc>
              <a:spcPct val="100000"/>
            </a:lnSpc>
          </a:pPr>
          <a:r>
            <a:rPr lang="en-US" b="1"/>
            <a:t>A</a:t>
          </a:r>
          <a:r>
            <a:rPr lang="en-US"/>
            <a:t>ctuators</a:t>
          </a:r>
        </a:p>
      </dgm:t>
    </dgm:pt>
    <dgm:pt modelId="{3E4E0082-9414-4434-8F71-7548ED88C1FF}" type="parTrans" cxnId="{23884B3A-4F93-4F05-81AB-E036A7EEE15C}">
      <dgm:prSet/>
      <dgm:spPr/>
      <dgm:t>
        <a:bodyPr/>
        <a:lstStyle/>
        <a:p>
          <a:endParaRPr lang="en-US"/>
        </a:p>
      </dgm:t>
    </dgm:pt>
    <dgm:pt modelId="{2C098586-2C50-4384-B408-41A94A20D28A}" type="sibTrans" cxnId="{23884B3A-4F93-4F05-81AB-E036A7EEE15C}">
      <dgm:prSet/>
      <dgm:spPr/>
      <dgm:t>
        <a:bodyPr/>
        <a:lstStyle/>
        <a:p>
          <a:endParaRPr lang="en-US"/>
        </a:p>
      </dgm:t>
    </dgm:pt>
    <dgm:pt modelId="{65E75438-8994-4E90-B940-F38D015025F4}">
      <dgm:prSet/>
      <dgm:spPr/>
      <dgm:t>
        <a:bodyPr/>
        <a:lstStyle/>
        <a:p>
          <a:pPr>
            <a:lnSpc>
              <a:spcPct val="100000"/>
            </a:lnSpc>
          </a:pPr>
          <a:r>
            <a:rPr lang="en-US" b="1" dirty="0"/>
            <a:t>S</a:t>
          </a:r>
          <a:r>
            <a:rPr lang="en-US" dirty="0"/>
            <a:t>ensors</a:t>
          </a:r>
        </a:p>
      </dgm:t>
    </dgm:pt>
    <dgm:pt modelId="{A17F83DF-54E9-45CE-B8D0-CDB71B49C87C}" type="parTrans" cxnId="{DA95D000-7A99-4C0B-B480-5E939B75F300}">
      <dgm:prSet/>
      <dgm:spPr/>
      <dgm:t>
        <a:bodyPr/>
        <a:lstStyle/>
        <a:p>
          <a:endParaRPr lang="en-US"/>
        </a:p>
      </dgm:t>
    </dgm:pt>
    <dgm:pt modelId="{CA6A01CD-A27D-4430-9A8B-7C18E6830BFB}" type="sibTrans" cxnId="{DA95D000-7A99-4C0B-B480-5E939B75F300}">
      <dgm:prSet/>
      <dgm:spPr/>
      <dgm:t>
        <a:bodyPr/>
        <a:lstStyle/>
        <a:p>
          <a:endParaRPr lang="en-US"/>
        </a:p>
      </dgm:t>
    </dgm:pt>
    <dgm:pt modelId="{9B6AD2AD-1F0A-4860-9083-3AB87FF74867}">
      <dgm:prSet/>
      <dgm:spPr/>
      <dgm:t>
        <a:bodyPr/>
        <a:lstStyle/>
        <a:p>
          <a:pPr>
            <a:lnSpc>
              <a:spcPct val="100000"/>
            </a:lnSpc>
          </a:pPr>
          <a:r>
            <a:rPr lang="en-US" dirty="0"/>
            <a:t>PAGE Description</a:t>
          </a:r>
        </a:p>
      </dgm:t>
    </dgm:pt>
    <dgm:pt modelId="{1422D867-5140-4EF2-87B2-29941BA1B386}" type="parTrans" cxnId="{4DB00295-BA67-4C60-8B17-41C82C75AA4D}">
      <dgm:prSet/>
      <dgm:spPr/>
      <dgm:t>
        <a:bodyPr/>
        <a:lstStyle/>
        <a:p>
          <a:endParaRPr lang="en-US"/>
        </a:p>
      </dgm:t>
    </dgm:pt>
    <dgm:pt modelId="{4F4E48BB-F162-46AC-97ED-A879C275DA95}" type="sibTrans" cxnId="{4DB00295-BA67-4C60-8B17-41C82C75AA4D}">
      <dgm:prSet/>
      <dgm:spPr/>
      <dgm:t>
        <a:bodyPr/>
        <a:lstStyle/>
        <a:p>
          <a:endParaRPr lang="en-US"/>
        </a:p>
      </dgm:t>
    </dgm:pt>
    <dgm:pt modelId="{A1A89EC6-7B01-460C-8AA5-6CF14CFEA1CC}">
      <dgm:prSet/>
      <dgm:spPr/>
      <dgm:t>
        <a:bodyPr/>
        <a:lstStyle/>
        <a:p>
          <a:pPr>
            <a:lnSpc>
              <a:spcPct val="100000"/>
            </a:lnSpc>
          </a:pPr>
          <a:r>
            <a:rPr lang="en-US" dirty="0"/>
            <a:t>Percepts</a:t>
          </a:r>
        </a:p>
      </dgm:t>
    </dgm:pt>
    <dgm:pt modelId="{9F3F1607-FED0-4FAF-9B91-BE78579ADA4B}" type="parTrans" cxnId="{0F564C55-F7CB-477B-846B-34088029BF72}">
      <dgm:prSet/>
      <dgm:spPr/>
      <dgm:t>
        <a:bodyPr/>
        <a:lstStyle/>
        <a:p>
          <a:endParaRPr lang="en-US"/>
        </a:p>
      </dgm:t>
    </dgm:pt>
    <dgm:pt modelId="{74E9CAEF-7396-493E-AAA4-ADEC15DFBB7C}" type="sibTrans" cxnId="{0F564C55-F7CB-477B-846B-34088029BF72}">
      <dgm:prSet/>
      <dgm:spPr/>
      <dgm:t>
        <a:bodyPr/>
        <a:lstStyle/>
        <a:p>
          <a:endParaRPr lang="en-US"/>
        </a:p>
      </dgm:t>
    </dgm:pt>
    <dgm:pt modelId="{A075379D-F916-4E7F-932B-4242B80C5136}">
      <dgm:prSet/>
      <dgm:spPr/>
      <dgm:t>
        <a:bodyPr/>
        <a:lstStyle/>
        <a:p>
          <a:pPr>
            <a:lnSpc>
              <a:spcPct val="100000"/>
            </a:lnSpc>
          </a:pPr>
          <a:r>
            <a:rPr lang="en-US" dirty="0"/>
            <a:t>Actions</a:t>
          </a:r>
        </a:p>
      </dgm:t>
    </dgm:pt>
    <dgm:pt modelId="{7FD1606C-877D-406B-94AA-E28D159603B3}" type="parTrans" cxnId="{5E478030-33CF-4F42-811A-A3AF2EA4704A}">
      <dgm:prSet/>
      <dgm:spPr/>
      <dgm:t>
        <a:bodyPr/>
        <a:lstStyle/>
        <a:p>
          <a:endParaRPr lang="en-US"/>
        </a:p>
      </dgm:t>
    </dgm:pt>
    <dgm:pt modelId="{B5D1978E-CB2D-4BCA-A563-3FA4B3402F08}" type="sibTrans" cxnId="{5E478030-33CF-4F42-811A-A3AF2EA4704A}">
      <dgm:prSet/>
      <dgm:spPr/>
      <dgm:t>
        <a:bodyPr/>
        <a:lstStyle/>
        <a:p>
          <a:endParaRPr lang="en-US"/>
        </a:p>
      </dgm:t>
    </dgm:pt>
    <dgm:pt modelId="{23B5AA97-49BB-491C-AFD6-5D033A1D5EAF}">
      <dgm:prSet/>
      <dgm:spPr/>
      <dgm:t>
        <a:bodyPr/>
        <a:lstStyle/>
        <a:p>
          <a:pPr>
            <a:lnSpc>
              <a:spcPct val="100000"/>
            </a:lnSpc>
          </a:pPr>
          <a:r>
            <a:rPr lang="en-US" dirty="0"/>
            <a:t>Goals</a:t>
          </a:r>
        </a:p>
      </dgm:t>
    </dgm:pt>
    <dgm:pt modelId="{987E47E3-C389-496B-9674-0F2700B95CA6}" type="parTrans" cxnId="{FBC82393-CBF4-447D-8712-1ED904FA84A7}">
      <dgm:prSet/>
      <dgm:spPr/>
      <dgm:t>
        <a:bodyPr/>
        <a:lstStyle/>
        <a:p>
          <a:endParaRPr lang="en-US"/>
        </a:p>
      </dgm:t>
    </dgm:pt>
    <dgm:pt modelId="{A0387DF9-2A9D-4784-8D07-637D9E7BFBB2}" type="sibTrans" cxnId="{FBC82393-CBF4-447D-8712-1ED904FA84A7}">
      <dgm:prSet/>
      <dgm:spPr/>
      <dgm:t>
        <a:bodyPr/>
        <a:lstStyle/>
        <a:p>
          <a:endParaRPr lang="en-US"/>
        </a:p>
      </dgm:t>
    </dgm:pt>
    <dgm:pt modelId="{C74C5944-5B75-4008-90A2-260D9140DFBE}">
      <dgm:prSet/>
      <dgm:spPr/>
      <dgm:t>
        <a:bodyPr/>
        <a:lstStyle/>
        <a:p>
          <a:pPr>
            <a:lnSpc>
              <a:spcPct val="100000"/>
            </a:lnSpc>
          </a:pPr>
          <a:r>
            <a:rPr lang="en-US" dirty="0"/>
            <a:t>Environment</a:t>
          </a:r>
        </a:p>
      </dgm:t>
    </dgm:pt>
    <dgm:pt modelId="{2AC9E45B-EDEC-4C5B-A4F4-C2023681916D}" type="parTrans" cxnId="{46C3E3CF-C455-4709-B2F8-60B7EFC378CA}">
      <dgm:prSet/>
      <dgm:spPr/>
      <dgm:t>
        <a:bodyPr/>
        <a:lstStyle/>
        <a:p>
          <a:endParaRPr lang="en-US"/>
        </a:p>
      </dgm:t>
    </dgm:pt>
    <dgm:pt modelId="{620CEFC6-3671-4824-9B09-AE030090E484}" type="sibTrans" cxnId="{46C3E3CF-C455-4709-B2F8-60B7EFC378CA}">
      <dgm:prSet/>
      <dgm:spPr/>
      <dgm:t>
        <a:bodyPr/>
        <a:lstStyle/>
        <a:p>
          <a:endParaRPr lang="en-US"/>
        </a:p>
      </dgm:t>
    </dgm:pt>
    <dgm:pt modelId="{B5076355-7250-4A44-8E52-7CF4C6CE4874}" type="pres">
      <dgm:prSet presAssocID="{11A2DF00-43E8-457A-A7D4-C1DE5AD6515C}" presName="root" presStyleCnt="0">
        <dgm:presLayoutVars>
          <dgm:dir/>
          <dgm:resizeHandles val="exact"/>
        </dgm:presLayoutVars>
      </dgm:prSet>
      <dgm:spPr/>
      <dgm:t>
        <a:bodyPr/>
        <a:lstStyle/>
        <a:p>
          <a:endParaRPr lang="en-IN"/>
        </a:p>
      </dgm:t>
    </dgm:pt>
    <dgm:pt modelId="{A9B95E7C-92C4-4261-ADFF-9AE599819B25}" type="pres">
      <dgm:prSet presAssocID="{09F15FB4-0A3E-4349-AFBD-41B9E22E5D5D}" presName="compNode" presStyleCnt="0"/>
      <dgm:spPr/>
    </dgm:pt>
    <dgm:pt modelId="{AF26840B-7CFB-4725-9721-23473BA1BA58}" type="pres">
      <dgm:prSet presAssocID="{09F15FB4-0A3E-4349-AFBD-41B9E22E5D5D}" presName="bgRect" presStyleLbl="bgShp" presStyleIdx="0" presStyleCnt="3"/>
      <dgm:spPr/>
    </dgm:pt>
    <dgm:pt modelId="{A7BD56B7-6598-403F-B568-9C7BF8C85044}" type="pres">
      <dgm:prSet presAssocID="{09F15FB4-0A3E-4349-AFBD-41B9E22E5D5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3FA62DC5-726D-4085-92A1-710BC78C1865}" type="pres">
      <dgm:prSet presAssocID="{09F15FB4-0A3E-4349-AFBD-41B9E22E5D5D}" presName="spaceRect" presStyleCnt="0"/>
      <dgm:spPr/>
    </dgm:pt>
    <dgm:pt modelId="{F4CCA930-E3FE-48CE-BAB4-71A202BF934E}" type="pres">
      <dgm:prSet presAssocID="{09F15FB4-0A3E-4349-AFBD-41B9E22E5D5D}" presName="parTx" presStyleLbl="revTx" presStyleIdx="0" presStyleCnt="5">
        <dgm:presLayoutVars>
          <dgm:chMax val="0"/>
          <dgm:chPref val="0"/>
        </dgm:presLayoutVars>
      </dgm:prSet>
      <dgm:spPr/>
      <dgm:t>
        <a:bodyPr/>
        <a:lstStyle/>
        <a:p>
          <a:endParaRPr lang="en-IN"/>
        </a:p>
      </dgm:t>
    </dgm:pt>
    <dgm:pt modelId="{6BC7A39F-97AD-4EB5-A687-43EDD352B662}" type="pres">
      <dgm:prSet presAssocID="{994AAE6A-B5C1-42E1-8EED-827DBAB1E82C}" presName="sibTrans" presStyleCnt="0"/>
      <dgm:spPr/>
    </dgm:pt>
    <dgm:pt modelId="{D316421E-ED74-48F7-9EC3-EAAE2CA3D8D7}" type="pres">
      <dgm:prSet presAssocID="{A5757CFF-1F29-4ADA-B1ED-C7F1E9F1C82E}" presName="compNode" presStyleCnt="0"/>
      <dgm:spPr/>
    </dgm:pt>
    <dgm:pt modelId="{41E25AD8-0B8A-455F-940F-4754C7DCDD8F}" type="pres">
      <dgm:prSet presAssocID="{A5757CFF-1F29-4ADA-B1ED-C7F1E9F1C82E}" presName="bgRect" presStyleLbl="bgShp" presStyleIdx="1" presStyleCnt="3"/>
      <dgm:spPr/>
    </dgm:pt>
    <dgm:pt modelId="{6385019C-B941-4F42-9471-0FA5978DEE93}" type="pres">
      <dgm:prSet presAssocID="{A5757CFF-1F29-4ADA-B1ED-C7F1E9F1C8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ee with hive"/>
        </a:ext>
      </dgm:extLst>
    </dgm:pt>
    <dgm:pt modelId="{A67CB0D1-0438-44CA-A119-839533FE099B}" type="pres">
      <dgm:prSet presAssocID="{A5757CFF-1F29-4ADA-B1ED-C7F1E9F1C82E}" presName="spaceRect" presStyleCnt="0"/>
      <dgm:spPr/>
    </dgm:pt>
    <dgm:pt modelId="{90D9D37F-79D9-465F-B40A-B8CE64D8CAAF}" type="pres">
      <dgm:prSet presAssocID="{A5757CFF-1F29-4ADA-B1ED-C7F1E9F1C82E}" presName="parTx" presStyleLbl="revTx" presStyleIdx="1" presStyleCnt="5">
        <dgm:presLayoutVars>
          <dgm:chMax val="0"/>
          <dgm:chPref val="0"/>
        </dgm:presLayoutVars>
      </dgm:prSet>
      <dgm:spPr/>
      <dgm:t>
        <a:bodyPr/>
        <a:lstStyle/>
        <a:p>
          <a:endParaRPr lang="en-IN"/>
        </a:p>
      </dgm:t>
    </dgm:pt>
    <dgm:pt modelId="{24E7C0AF-FA03-4254-BA8A-C144953243B5}" type="pres">
      <dgm:prSet presAssocID="{A5757CFF-1F29-4ADA-B1ED-C7F1E9F1C82E}" presName="desTx" presStyleLbl="revTx" presStyleIdx="2" presStyleCnt="5">
        <dgm:presLayoutVars/>
      </dgm:prSet>
      <dgm:spPr/>
      <dgm:t>
        <a:bodyPr/>
        <a:lstStyle/>
        <a:p>
          <a:endParaRPr lang="en-IN"/>
        </a:p>
      </dgm:t>
    </dgm:pt>
    <dgm:pt modelId="{4D3370AD-FA83-4CAC-8234-8153C7467A5D}" type="pres">
      <dgm:prSet presAssocID="{10C1A916-0BD5-4A07-8305-743181CDDBB5}" presName="sibTrans" presStyleCnt="0"/>
      <dgm:spPr/>
    </dgm:pt>
    <dgm:pt modelId="{C0F56845-8F96-4896-9AFA-2A64C528510C}" type="pres">
      <dgm:prSet presAssocID="{9B6AD2AD-1F0A-4860-9083-3AB87FF74867}" presName="compNode" presStyleCnt="0"/>
      <dgm:spPr/>
    </dgm:pt>
    <dgm:pt modelId="{CCC15C75-BA3B-4CC9-A531-D444A1232772}" type="pres">
      <dgm:prSet presAssocID="{9B6AD2AD-1F0A-4860-9083-3AB87FF74867}" presName="bgRect" presStyleLbl="bgShp" presStyleIdx="2" presStyleCnt="3"/>
      <dgm:spPr/>
    </dgm:pt>
    <dgm:pt modelId="{0CF783BC-D404-4BFE-8C0A-398C436A16C1}" type="pres">
      <dgm:prSet presAssocID="{9B6AD2AD-1F0A-4860-9083-3AB87FF74867}" presName="iconRect" presStyleLbl="node1" presStyleIdx="2" presStyleCnt="3"/>
      <dgm:spPr/>
    </dgm:pt>
    <dgm:pt modelId="{C83C51CC-D6A5-4670-A1F7-71F232E0A5A1}" type="pres">
      <dgm:prSet presAssocID="{9B6AD2AD-1F0A-4860-9083-3AB87FF74867}" presName="spaceRect" presStyleCnt="0"/>
      <dgm:spPr/>
    </dgm:pt>
    <dgm:pt modelId="{B47BB59B-54C2-44E2-9A8D-1C57D74EF608}" type="pres">
      <dgm:prSet presAssocID="{9B6AD2AD-1F0A-4860-9083-3AB87FF74867}" presName="parTx" presStyleLbl="revTx" presStyleIdx="3" presStyleCnt="5">
        <dgm:presLayoutVars>
          <dgm:chMax val="0"/>
          <dgm:chPref val="0"/>
        </dgm:presLayoutVars>
      </dgm:prSet>
      <dgm:spPr/>
      <dgm:t>
        <a:bodyPr/>
        <a:lstStyle/>
        <a:p>
          <a:endParaRPr lang="en-IN"/>
        </a:p>
      </dgm:t>
    </dgm:pt>
    <dgm:pt modelId="{12365B5E-CA7E-4AF9-B133-7A4E6D1FFF24}" type="pres">
      <dgm:prSet presAssocID="{9B6AD2AD-1F0A-4860-9083-3AB87FF74867}" presName="desTx" presStyleLbl="revTx" presStyleIdx="4" presStyleCnt="5">
        <dgm:presLayoutVars/>
      </dgm:prSet>
      <dgm:spPr/>
      <dgm:t>
        <a:bodyPr/>
        <a:lstStyle/>
        <a:p>
          <a:endParaRPr lang="en-IN"/>
        </a:p>
      </dgm:t>
    </dgm:pt>
  </dgm:ptLst>
  <dgm:cxnLst>
    <dgm:cxn modelId="{23884B3A-4F93-4F05-81AB-E036A7EEE15C}" srcId="{A5757CFF-1F29-4ADA-B1ED-C7F1E9F1C82E}" destId="{E9093BFD-E167-41CC-A5E2-76D4F3AE475E}" srcOrd="2" destOrd="0" parTransId="{3E4E0082-9414-4434-8F71-7548ED88C1FF}" sibTransId="{2C098586-2C50-4384-B408-41A94A20D28A}"/>
    <dgm:cxn modelId="{6D3023C7-5829-49D1-875B-FF5A28F09A56}" type="presOf" srcId="{C74C5944-5B75-4008-90A2-260D9140DFBE}" destId="{12365B5E-CA7E-4AF9-B133-7A4E6D1FFF24}" srcOrd="0" destOrd="3" presId="urn:microsoft.com/office/officeart/2018/2/layout/IconVerticalSolidList"/>
    <dgm:cxn modelId="{5E478030-33CF-4F42-811A-A3AF2EA4704A}" srcId="{9B6AD2AD-1F0A-4860-9083-3AB87FF74867}" destId="{A075379D-F916-4E7F-932B-4242B80C5136}" srcOrd="1" destOrd="0" parTransId="{7FD1606C-877D-406B-94AA-E28D159603B3}" sibTransId="{B5D1978E-CB2D-4BCA-A563-3FA4B3402F08}"/>
    <dgm:cxn modelId="{8E13157E-7D35-48BC-86A5-89F14577D9CB}" srcId="{11A2DF00-43E8-457A-A7D4-C1DE5AD6515C}" destId="{09F15FB4-0A3E-4349-AFBD-41B9E22E5D5D}" srcOrd="0" destOrd="0" parTransId="{D7082732-49E3-489F-BBB2-C4F7BA761CC5}" sibTransId="{994AAE6A-B5C1-42E1-8EED-827DBAB1E82C}"/>
    <dgm:cxn modelId="{0B9FF178-E563-436B-97E2-A6BAFCB35E16}" type="presOf" srcId="{09F15FB4-0A3E-4349-AFBD-41B9E22E5D5D}" destId="{F4CCA930-E3FE-48CE-BAB4-71A202BF934E}" srcOrd="0" destOrd="0" presId="urn:microsoft.com/office/officeart/2018/2/layout/IconVerticalSolidList"/>
    <dgm:cxn modelId="{46C3E3CF-C455-4709-B2F8-60B7EFC378CA}" srcId="{9B6AD2AD-1F0A-4860-9083-3AB87FF74867}" destId="{C74C5944-5B75-4008-90A2-260D9140DFBE}" srcOrd="3" destOrd="0" parTransId="{2AC9E45B-EDEC-4C5B-A4F4-C2023681916D}" sibTransId="{620CEFC6-3671-4824-9B09-AE030090E484}"/>
    <dgm:cxn modelId="{06A5E524-3A71-4E63-9CC5-A7ABE0EBB8EC}" type="presOf" srcId="{11A2DF00-43E8-457A-A7D4-C1DE5AD6515C}" destId="{B5076355-7250-4A44-8E52-7CF4C6CE4874}" srcOrd="0" destOrd="0" presId="urn:microsoft.com/office/officeart/2018/2/layout/IconVerticalSolidList"/>
    <dgm:cxn modelId="{4DB00295-BA67-4C60-8B17-41C82C75AA4D}" srcId="{11A2DF00-43E8-457A-A7D4-C1DE5AD6515C}" destId="{9B6AD2AD-1F0A-4860-9083-3AB87FF74867}" srcOrd="2" destOrd="0" parTransId="{1422D867-5140-4EF2-87B2-29941BA1B386}" sibTransId="{4F4E48BB-F162-46AC-97ED-A879C275DA95}"/>
    <dgm:cxn modelId="{FAAE7EF6-32C0-49FD-A6BB-137CB1FB2233}" srcId="{A5757CFF-1F29-4ADA-B1ED-C7F1E9F1C82E}" destId="{053BCC1F-2696-4BDC-99FA-B2B8C66DD637}" srcOrd="1" destOrd="0" parTransId="{896D5DAA-7F3C-45C6-88BD-6E1CE68E7479}" sibTransId="{BFDD3455-50AB-4BB0-8B30-591391BD2842}"/>
    <dgm:cxn modelId="{89A8505C-968C-44D4-A9BD-B7F6AD6E9516}" type="presOf" srcId="{65E75438-8994-4E90-B940-F38D015025F4}" destId="{24E7C0AF-FA03-4254-BA8A-C144953243B5}" srcOrd="0" destOrd="3" presId="urn:microsoft.com/office/officeart/2018/2/layout/IconVerticalSolidList"/>
    <dgm:cxn modelId="{DB9F8D85-3341-4A16-AB64-39EE58772E3E}" srcId="{A5757CFF-1F29-4ADA-B1ED-C7F1E9F1C82E}" destId="{423F750F-3450-4D81-864B-33D91152A98A}" srcOrd="0" destOrd="0" parTransId="{25A6A189-0923-4C0C-AC31-E58500267D4A}" sibTransId="{8A430102-5CB2-4202-91E4-4AC01BAEC76E}"/>
    <dgm:cxn modelId="{26880537-73BA-4EAE-BAE5-73BD53D9E15F}" type="presOf" srcId="{9B6AD2AD-1F0A-4860-9083-3AB87FF74867}" destId="{B47BB59B-54C2-44E2-9A8D-1C57D74EF608}" srcOrd="0" destOrd="0" presId="urn:microsoft.com/office/officeart/2018/2/layout/IconVerticalSolidList"/>
    <dgm:cxn modelId="{DA95D000-7A99-4C0B-B480-5E939B75F300}" srcId="{A5757CFF-1F29-4ADA-B1ED-C7F1E9F1C82E}" destId="{65E75438-8994-4E90-B940-F38D015025F4}" srcOrd="3" destOrd="0" parTransId="{A17F83DF-54E9-45CE-B8D0-CDB71B49C87C}" sibTransId="{CA6A01CD-A27D-4430-9A8B-7C18E6830BFB}"/>
    <dgm:cxn modelId="{BBB4BD6A-815F-4DF9-AA45-C4EFA56A21BA}" type="presOf" srcId="{053BCC1F-2696-4BDC-99FA-B2B8C66DD637}" destId="{24E7C0AF-FA03-4254-BA8A-C144953243B5}" srcOrd="0" destOrd="1" presId="urn:microsoft.com/office/officeart/2018/2/layout/IconVerticalSolidList"/>
    <dgm:cxn modelId="{0F564C55-F7CB-477B-846B-34088029BF72}" srcId="{9B6AD2AD-1F0A-4860-9083-3AB87FF74867}" destId="{A1A89EC6-7B01-460C-8AA5-6CF14CFEA1CC}" srcOrd="0" destOrd="0" parTransId="{9F3F1607-FED0-4FAF-9B91-BE78579ADA4B}" sibTransId="{74E9CAEF-7396-493E-AAA4-ADEC15DFBB7C}"/>
    <dgm:cxn modelId="{273DFA26-0473-4FA1-9CCC-A23D13A810ED}" type="presOf" srcId="{A5757CFF-1F29-4ADA-B1ED-C7F1E9F1C82E}" destId="{90D9D37F-79D9-465F-B40A-B8CE64D8CAAF}" srcOrd="0" destOrd="0" presId="urn:microsoft.com/office/officeart/2018/2/layout/IconVerticalSolidList"/>
    <dgm:cxn modelId="{FBC82393-CBF4-447D-8712-1ED904FA84A7}" srcId="{9B6AD2AD-1F0A-4860-9083-3AB87FF74867}" destId="{23B5AA97-49BB-491C-AFD6-5D033A1D5EAF}" srcOrd="2" destOrd="0" parTransId="{987E47E3-C389-496B-9674-0F2700B95CA6}" sibTransId="{A0387DF9-2A9D-4784-8D07-637D9E7BFBB2}"/>
    <dgm:cxn modelId="{B3A290F2-A2E8-4869-B4C0-F203396CC0C8}" type="presOf" srcId="{A075379D-F916-4E7F-932B-4242B80C5136}" destId="{12365B5E-CA7E-4AF9-B133-7A4E6D1FFF24}" srcOrd="0" destOrd="1" presId="urn:microsoft.com/office/officeart/2018/2/layout/IconVerticalSolidList"/>
    <dgm:cxn modelId="{95148C85-C034-468D-B371-75F80315B913}" type="presOf" srcId="{23B5AA97-49BB-491C-AFD6-5D033A1D5EAF}" destId="{12365B5E-CA7E-4AF9-B133-7A4E6D1FFF24}" srcOrd="0" destOrd="2" presId="urn:microsoft.com/office/officeart/2018/2/layout/IconVerticalSolidList"/>
    <dgm:cxn modelId="{504743B5-024B-4049-BA34-3E861B0094F6}" srcId="{11A2DF00-43E8-457A-A7D4-C1DE5AD6515C}" destId="{A5757CFF-1F29-4ADA-B1ED-C7F1E9F1C82E}" srcOrd="1" destOrd="0" parTransId="{7FDBEC2B-80FB-49ED-AD11-B3E6E1F3541D}" sibTransId="{10C1A916-0BD5-4A07-8305-743181CDDBB5}"/>
    <dgm:cxn modelId="{EF0CFBA6-EDA8-4220-B381-D2798868BD08}" type="presOf" srcId="{E9093BFD-E167-41CC-A5E2-76D4F3AE475E}" destId="{24E7C0AF-FA03-4254-BA8A-C144953243B5}" srcOrd="0" destOrd="2" presId="urn:microsoft.com/office/officeart/2018/2/layout/IconVerticalSolidList"/>
    <dgm:cxn modelId="{E341B81C-1AF8-402E-9199-26DD41CE6AA0}" type="presOf" srcId="{423F750F-3450-4D81-864B-33D91152A98A}" destId="{24E7C0AF-FA03-4254-BA8A-C144953243B5}" srcOrd="0" destOrd="0" presId="urn:microsoft.com/office/officeart/2018/2/layout/IconVerticalSolidList"/>
    <dgm:cxn modelId="{396AB686-4109-498F-A013-8295C3A8D72D}" type="presOf" srcId="{A1A89EC6-7B01-460C-8AA5-6CF14CFEA1CC}" destId="{12365B5E-CA7E-4AF9-B133-7A4E6D1FFF24}" srcOrd="0" destOrd="0" presId="urn:microsoft.com/office/officeart/2018/2/layout/IconVerticalSolidList"/>
    <dgm:cxn modelId="{1E675C61-3E4C-4A5A-9C76-ADB5B24B902E}" type="presParOf" srcId="{B5076355-7250-4A44-8E52-7CF4C6CE4874}" destId="{A9B95E7C-92C4-4261-ADFF-9AE599819B25}" srcOrd="0" destOrd="0" presId="urn:microsoft.com/office/officeart/2018/2/layout/IconVerticalSolidList"/>
    <dgm:cxn modelId="{DF855E43-92C6-4FFF-9E1B-3FD945F53D81}" type="presParOf" srcId="{A9B95E7C-92C4-4261-ADFF-9AE599819B25}" destId="{AF26840B-7CFB-4725-9721-23473BA1BA58}" srcOrd="0" destOrd="0" presId="urn:microsoft.com/office/officeart/2018/2/layout/IconVerticalSolidList"/>
    <dgm:cxn modelId="{901D570F-2C42-4F90-901E-82DC27749278}" type="presParOf" srcId="{A9B95E7C-92C4-4261-ADFF-9AE599819B25}" destId="{A7BD56B7-6598-403F-B568-9C7BF8C85044}" srcOrd="1" destOrd="0" presId="urn:microsoft.com/office/officeart/2018/2/layout/IconVerticalSolidList"/>
    <dgm:cxn modelId="{7A1D37F6-2F9E-4644-9EED-9EA390A4ABB7}" type="presParOf" srcId="{A9B95E7C-92C4-4261-ADFF-9AE599819B25}" destId="{3FA62DC5-726D-4085-92A1-710BC78C1865}" srcOrd="2" destOrd="0" presId="urn:microsoft.com/office/officeart/2018/2/layout/IconVerticalSolidList"/>
    <dgm:cxn modelId="{3ECE8FC5-D6BE-48B3-AC63-F9502C12CEBE}" type="presParOf" srcId="{A9B95E7C-92C4-4261-ADFF-9AE599819B25}" destId="{F4CCA930-E3FE-48CE-BAB4-71A202BF934E}" srcOrd="3" destOrd="0" presId="urn:microsoft.com/office/officeart/2018/2/layout/IconVerticalSolidList"/>
    <dgm:cxn modelId="{C9679BE3-5837-4047-9C22-D2BD433162A7}" type="presParOf" srcId="{B5076355-7250-4A44-8E52-7CF4C6CE4874}" destId="{6BC7A39F-97AD-4EB5-A687-43EDD352B662}" srcOrd="1" destOrd="0" presId="urn:microsoft.com/office/officeart/2018/2/layout/IconVerticalSolidList"/>
    <dgm:cxn modelId="{77833850-C71E-4AF5-B211-E85784F19208}" type="presParOf" srcId="{B5076355-7250-4A44-8E52-7CF4C6CE4874}" destId="{D316421E-ED74-48F7-9EC3-EAAE2CA3D8D7}" srcOrd="2" destOrd="0" presId="urn:microsoft.com/office/officeart/2018/2/layout/IconVerticalSolidList"/>
    <dgm:cxn modelId="{59D4B76B-6932-4825-ACF9-92520F5004F3}" type="presParOf" srcId="{D316421E-ED74-48F7-9EC3-EAAE2CA3D8D7}" destId="{41E25AD8-0B8A-455F-940F-4754C7DCDD8F}" srcOrd="0" destOrd="0" presId="urn:microsoft.com/office/officeart/2018/2/layout/IconVerticalSolidList"/>
    <dgm:cxn modelId="{18EEAA5B-557D-45AB-8990-73956C1C9DD4}" type="presParOf" srcId="{D316421E-ED74-48F7-9EC3-EAAE2CA3D8D7}" destId="{6385019C-B941-4F42-9471-0FA5978DEE93}" srcOrd="1" destOrd="0" presId="urn:microsoft.com/office/officeart/2018/2/layout/IconVerticalSolidList"/>
    <dgm:cxn modelId="{7F625BF5-156A-4B21-8394-8F126C349A0F}" type="presParOf" srcId="{D316421E-ED74-48F7-9EC3-EAAE2CA3D8D7}" destId="{A67CB0D1-0438-44CA-A119-839533FE099B}" srcOrd="2" destOrd="0" presId="urn:microsoft.com/office/officeart/2018/2/layout/IconVerticalSolidList"/>
    <dgm:cxn modelId="{8E098E6C-D4EF-4A13-B84C-20313A4C5D29}" type="presParOf" srcId="{D316421E-ED74-48F7-9EC3-EAAE2CA3D8D7}" destId="{90D9D37F-79D9-465F-B40A-B8CE64D8CAAF}" srcOrd="3" destOrd="0" presId="urn:microsoft.com/office/officeart/2018/2/layout/IconVerticalSolidList"/>
    <dgm:cxn modelId="{3E2CEAD8-CB56-4257-94B9-BAA0B2CB94B3}" type="presParOf" srcId="{D316421E-ED74-48F7-9EC3-EAAE2CA3D8D7}" destId="{24E7C0AF-FA03-4254-BA8A-C144953243B5}" srcOrd="4" destOrd="0" presId="urn:microsoft.com/office/officeart/2018/2/layout/IconVerticalSolidList"/>
    <dgm:cxn modelId="{E380A212-04FC-4513-9D7B-DB18914011A6}" type="presParOf" srcId="{B5076355-7250-4A44-8E52-7CF4C6CE4874}" destId="{4D3370AD-FA83-4CAC-8234-8153C7467A5D}" srcOrd="3" destOrd="0" presId="urn:microsoft.com/office/officeart/2018/2/layout/IconVerticalSolidList"/>
    <dgm:cxn modelId="{B79FCB7C-B10C-431A-A994-CDCDC7FD0E98}" type="presParOf" srcId="{B5076355-7250-4A44-8E52-7CF4C6CE4874}" destId="{C0F56845-8F96-4896-9AFA-2A64C528510C}" srcOrd="4" destOrd="0" presId="urn:microsoft.com/office/officeart/2018/2/layout/IconVerticalSolidList"/>
    <dgm:cxn modelId="{506BD49C-071E-465C-9400-DE1BF2C7558B}" type="presParOf" srcId="{C0F56845-8F96-4896-9AFA-2A64C528510C}" destId="{CCC15C75-BA3B-4CC9-A531-D444A1232772}" srcOrd="0" destOrd="0" presId="urn:microsoft.com/office/officeart/2018/2/layout/IconVerticalSolidList"/>
    <dgm:cxn modelId="{A62A6BF8-8C1A-4B1E-BFA4-8B84DE8F9BD1}" type="presParOf" srcId="{C0F56845-8F96-4896-9AFA-2A64C528510C}" destId="{0CF783BC-D404-4BFE-8C0A-398C436A16C1}" srcOrd="1" destOrd="0" presId="urn:microsoft.com/office/officeart/2018/2/layout/IconVerticalSolidList"/>
    <dgm:cxn modelId="{FCC39DEE-32BF-4123-BDE9-0531F93A9ABA}" type="presParOf" srcId="{C0F56845-8F96-4896-9AFA-2A64C528510C}" destId="{C83C51CC-D6A5-4670-A1F7-71F232E0A5A1}" srcOrd="2" destOrd="0" presId="urn:microsoft.com/office/officeart/2018/2/layout/IconVerticalSolidList"/>
    <dgm:cxn modelId="{6AF04181-2B40-491C-9E82-90534D640B50}" type="presParOf" srcId="{C0F56845-8F96-4896-9AFA-2A64C528510C}" destId="{B47BB59B-54C2-44E2-9A8D-1C57D74EF608}" srcOrd="3" destOrd="0" presId="urn:microsoft.com/office/officeart/2018/2/layout/IconVerticalSolidList"/>
    <dgm:cxn modelId="{6F086441-1F66-4C31-A573-C5C2F1B165C2}" type="presParOf" srcId="{C0F56845-8F96-4896-9AFA-2A64C528510C}" destId="{12365B5E-CA7E-4AF9-B133-7A4E6D1FFF2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0859C6-AA66-4F91-BFB8-804C579656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F7B9A3C-4996-4918-8C34-DF42D617C943}">
      <dgm:prSet/>
      <dgm:spPr/>
      <dgm:t>
        <a:bodyPr/>
        <a:lstStyle/>
        <a:p>
          <a:pPr>
            <a:lnSpc>
              <a:spcPct val="100000"/>
            </a:lnSpc>
          </a:pPr>
          <a:r>
            <a:rPr lang="en-US" b="0" dirty="0">
              <a:solidFill>
                <a:srgbClr val="C00000"/>
              </a:solidFill>
            </a:rPr>
            <a:t>Performance measure:</a:t>
          </a:r>
          <a:r>
            <a:rPr lang="en-US" b="1" dirty="0"/>
            <a:t> </a:t>
          </a:r>
          <a:r>
            <a:rPr lang="en-US" b="1" dirty="0">
              <a:solidFill>
                <a:schemeClr val="accent6">
                  <a:lumMod val="50000"/>
                </a:schemeClr>
              </a:solidFill>
            </a:rPr>
            <a:t>An </a:t>
          </a:r>
          <a:r>
            <a:rPr lang="en-US" b="1" i="1" dirty="0">
              <a:solidFill>
                <a:schemeClr val="accent6">
                  <a:lumMod val="50000"/>
                </a:schemeClr>
              </a:solidFill>
            </a:rPr>
            <a:t>objective criterion for success</a:t>
          </a:r>
          <a:r>
            <a:rPr lang="en-US" b="1" dirty="0">
              <a:solidFill>
                <a:schemeClr val="accent6">
                  <a:lumMod val="50000"/>
                </a:schemeClr>
              </a:solidFill>
            </a:rPr>
            <a:t> of an agent's behavior.</a:t>
          </a:r>
          <a:r>
            <a:rPr lang="en-US" b="1" dirty="0">
              <a:solidFill>
                <a:schemeClr val="accent6">
                  <a:lumMod val="50000"/>
                </a:schemeClr>
              </a:solidFill>
              <a:latin typeface="Gill Sans MT" panose="020B0502020104020203"/>
            </a:rPr>
            <a:t> </a:t>
          </a:r>
          <a:r>
            <a:rPr lang="en-US" dirty="0">
              <a:solidFill>
                <a:schemeClr val="accent6">
                  <a:lumMod val="50000"/>
                </a:schemeClr>
              </a:solidFill>
            </a:rPr>
            <a:t>The performance measure depends on the </a:t>
          </a:r>
          <a:r>
            <a:rPr lang="en-US" b="1" dirty="0">
              <a:solidFill>
                <a:schemeClr val="accent6">
                  <a:lumMod val="50000"/>
                </a:schemeClr>
              </a:solidFill>
            </a:rPr>
            <a:t>agent function</a:t>
          </a:r>
          <a:r>
            <a:rPr lang="en-US" dirty="0">
              <a:solidFill>
                <a:schemeClr val="accent6">
                  <a:lumMod val="50000"/>
                </a:schemeClr>
              </a:solidFill>
            </a:rPr>
            <a:t>.</a:t>
          </a:r>
          <a:endParaRPr lang="en-US" b="0" i="0" u="none" strike="noStrike" cap="none" baseline="0" noProof="0" dirty="0">
            <a:solidFill>
              <a:schemeClr val="accent6">
                <a:lumMod val="50000"/>
              </a:schemeClr>
            </a:solidFill>
          </a:endParaRPr>
        </a:p>
      </dgm:t>
    </dgm:pt>
    <dgm:pt modelId="{296BF074-8AE5-45A5-81A0-EAC5D451F32D}" type="parTrans" cxnId="{CBC2DBEA-677E-49F2-AFF8-A6321BE6A651}">
      <dgm:prSet/>
      <dgm:spPr/>
      <dgm:t>
        <a:bodyPr/>
        <a:lstStyle/>
        <a:p>
          <a:endParaRPr lang="en-US"/>
        </a:p>
      </dgm:t>
    </dgm:pt>
    <dgm:pt modelId="{C0F9615A-DD4B-4539-B22F-546F75CBBD0E}" type="sibTrans" cxnId="{CBC2DBEA-677E-49F2-AFF8-A6321BE6A651}">
      <dgm:prSet/>
      <dgm:spPr/>
      <dgm:t>
        <a:bodyPr/>
        <a:lstStyle/>
        <a:p>
          <a:endParaRPr lang="en-US"/>
        </a:p>
      </dgm:t>
    </dgm:pt>
    <dgm:pt modelId="{E344CC56-57B8-4E60-9779-3D0BE86556DE}">
      <dgm:prSet/>
      <dgm:spPr/>
      <dgm:t>
        <a:bodyPr/>
        <a:lstStyle/>
        <a:p>
          <a:pPr>
            <a:lnSpc>
              <a:spcPct val="100000"/>
            </a:lnSpc>
          </a:pPr>
          <a:r>
            <a:rPr lang="en-US" b="1" dirty="0">
              <a:solidFill>
                <a:schemeClr val="accent1">
                  <a:lumMod val="75000"/>
                </a:schemeClr>
              </a:solidFill>
            </a:rPr>
            <a:t>Performance measures of a vacuum-cleaner agent:</a:t>
          </a:r>
          <a:r>
            <a:rPr lang="en-US" b="1" dirty="0"/>
            <a:t> amount of dirt cleaned up, amount of time taken, amount of electricity consumed, level of noise generated, etc.</a:t>
          </a:r>
          <a:endParaRPr lang="en-US" dirty="0"/>
        </a:p>
      </dgm:t>
    </dgm:pt>
    <dgm:pt modelId="{06FE5446-B787-4FBF-914A-1121F05FA80D}" type="parTrans" cxnId="{A5CE9E48-2631-46DB-90D6-9616DB22349D}">
      <dgm:prSet/>
      <dgm:spPr/>
      <dgm:t>
        <a:bodyPr/>
        <a:lstStyle/>
        <a:p>
          <a:endParaRPr lang="en-US"/>
        </a:p>
      </dgm:t>
    </dgm:pt>
    <dgm:pt modelId="{9BE8546A-EDEB-4A1E-BD73-3184F4178D28}" type="sibTrans" cxnId="{A5CE9E48-2631-46DB-90D6-9616DB22349D}">
      <dgm:prSet/>
      <dgm:spPr/>
      <dgm:t>
        <a:bodyPr/>
        <a:lstStyle/>
        <a:p>
          <a:endParaRPr lang="en-US"/>
        </a:p>
      </dgm:t>
    </dgm:pt>
    <dgm:pt modelId="{E8B4814B-8315-4295-981E-B907822EB82F}">
      <dgm:prSet/>
      <dgm:spPr/>
      <dgm:t>
        <a:bodyPr/>
        <a:lstStyle/>
        <a:p>
          <a:pPr>
            <a:lnSpc>
              <a:spcPct val="100000"/>
            </a:lnSpc>
          </a:pPr>
          <a:r>
            <a:rPr lang="en-US" b="1" dirty="0">
              <a:solidFill>
                <a:schemeClr val="accent1">
                  <a:lumMod val="75000"/>
                </a:schemeClr>
              </a:solidFill>
            </a:rPr>
            <a:t>Performance measures self-driving car: </a:t>
          </a:r>
          <a:r>
            <a:rPr lang="en-US" b="1" dirty="0"/>
            <a:t>time to reach destination (minimize), safety, predictability of behavior for other agents, reliability, etc.</a:t>
          </a:r>
          <a:endParaRPr lang="en-US" dirty="0"/>
        </a:p>
      </dgm:t>
    </dgm:pt>
    <dgm:pt modelId="{24266632-2CC2-4DBF-88EB-4E720640B6A3}" type="parTrans" cxnId="{2F61563E-23C8-46C8-B0BE-374A79DF5369}">
      <dgm:prSet/>
      <dgm:spPr/>
      <dgm:t>
        <a:bodyPr/>
        <a:lstStyle/>
        <a:p>
          <a:endParaRPr lang="en-US"/>
        </a:p>
      </dgm:t>
    </dgm:pt>
    <dgm:pt modelId="{470B3D02-AF43-4CC0-AAC2-DB396B0B5DF5}" type="sibTrans" cxnId="{2F61563E-23C8-46C8-B0BE-374A79DF5369}">
      <dgm:prSet/>
      <dgm:spPr/>
      <dgm:t>
        <a:bodyPr/>
        <a:lstStyle/>
        <a:p>
          <a:endParaRPr lang="en-US"/>
        </a:p>
      </dgm:t>
    </dgm:pt>
    <dgm:pt modelId="{A5E4B5D7-C296-4DFE-82B3-D90CB2CF49A4}">
      <dgm:prSet/>
      <dgm:spPr/>
      <dgm:t>
        <a:bodyPr/>
        <a:lstStyle/>
        <a:p>
          <a:pPr>
            <a:lnSpc>
              <a:spcPct val="100000"/>
            </a:lnSpc>
          </a:pPr>
          <a:r>
            <a:rPr lang="en-US" b="1" dirty="0">
              <a:solidFill>
                <a:schemeClr val="accent1">
                  <a:lumMod val="75000"/>
                </a:schemeClr>
              </a:solidFill>
            </a:rPr>
            <a:t>Performance measure of game-playing agent:</a:t>
          </a:r>
          <a:r>
            <a:rPr lang="en-US" b="1" dirty="0"/>
            <a:t> win/loss percentage (maximize), robustness, unpredictability (to “confuse” opponent), etc.</a:t>
          </a:r>
          <a:endParaRPr lang="en-US" dirty="0"/>
        </a:p>
      </dgm:t>
    </dgm:pt>
    <dgm:pt modelId="{3EB625F9-61C9-45CF-BD91-B18890B3E645}" type="parTrans" cxnId="{3F03232B-A360-4963-915B-9CE0F41EF2A0}">
      <dgm:prSet/>
      <dgm:spPr/>
      <dgm:t>
        <a:bodyPr/>
        <a:lstStyle/>
        <a:p>
          <a:endParaRPr lang="en-US"/>
        </a:p>
      </dgm:t>
    </dgm:pt>
    <dgm:pt modelId="{86DA92FE-B0A1-470A-A530-D85961DC1186}" type="sibTrans" cxnId="{3F03232B-A360-4963-915B-9CE0F41EF2A0}">
      <dgm:prSet/>
      <dgm:spPr/>
      <dgm:t>
        <a:bodyPr/>
        <a:lstStyle/>
        <a:p>
          <a:endParaRPr lang="en-US"/>
        </a:p>
      </dgm:t>
    </dgm:pt>
    <dgm:pt modelId="{AE054191-1D56-4C1C-A310-412FF87493DF}" type="pres">
      <dgm:prSet presAssocID="{D00859C6-AA66-4F91-BFB8-804C5796566E}" presName="root" presStyleCnt="0">
        <dgm:presLayoutVars>
          <dgm:dir/>
          <dgm:resizeHandles val="exact"/>
        </dgm:presLayoutVars>
      </dgm:prSet>
      <dgm:spPr/>
      <dgm:t>
        <a:bodyPr/>
        <a:lstStyle/>
        <a:p>
          <a:endParaRPr lang="en-IN"/>
        </a:p>
      </dgm:t>
    </dgm:pt>
    <dgm:pt modelId="{11221781-7CB9-48F1-A30B-2CCF6EC3B6A6}" type="pres">
      <dgm:prSet presAssocID="{5F7B9A3C-4996-4918-8C34-DF42D617C943}" presName="compNode" presStyleCnt="0"/>
      <dgm:spPr/>
    </dgm:pt>
    <dgm:pt modelId="{F9033FC9-9E76-4CFD-8C5B-7F3ECBD5F28F}" type="pres">
      <dgm:prSet presAssocID="{5F7B9A3C-4996-4918-8C34-DF42D617C943}" presName="bgRect" presStyleLbl="bgShp" presStyleIdx="0" presStyleCnt="4"/>
      <dgm:spPr/>
    </dgm:pt>
    <dgm:pt modelId="{7C6A2513-C24A-4677-BDAF-497B4FDB75C2}" type="pres">
      <dgm:prSet presAssocID="{5F7B9A3C-4996-4918-8C34-DF42D617C94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Ruler"/>
        </a:ext>
      </dgm:extLst>
    </dgm:pt>
    <dgm:pt modelId="{CA74195E-6D48-4C7C-9906-6B4D0EC044A4}" type="pres">
      <dgm:prSet presAssocID="{5F7B9A3C-4996-4918-8C34-DF42D617C943}" presName="spaceRect" presStyleCnt="0"/>
      <dgm:spPr/>
    </dgm:pt>
    <dgm:pt modelId="{C40A9003-C607-43AD-931A-835C9B3CA827}" type="pres">
      <dgm:prSet presAssocID="{5F7B9A3C-4996-4918-8C34-DF42D617C943}" presName="parTx" presStyleLbl="revTx" presStyleIdx="0" presStyleCnt="4">
        <dgm:presLayoutVars>
          <dgm:chMax val="0"/>
          <dgm:chPref val="0"/>
        </dgm:presLayoutVars>
      </dgm:prSet>
      <dgm:spPr/>
      <dgm:t>
        <a:bodyPr/>
        <a:lstStyle/>
        <a:p>
          <a:endParaRPr lang="en-IN"/>
        </a:p>
      </dgm:t>
    </dgm:pt>
    <dgm:pt modelId="{5EE614F6-4AAF-4528-A90C-3F481CCFB707}" type="pres">
      <dgm:prSet presAssocID="{C0F9615A-DD4B-4539-B22F-546F75CBBD0E}" presName="sibTrans" presStyleCnt="0"/>
      <dgm:spPr/>
    </dgm:pt>
    <dgm:pt modelId="{EEA96DC4-08D5-4DD8-BA1D-6F038C299F6A}" type="pres">
      <dgm:prSet presAssocID="{E344CC56-57B8-4E60-9779-3D0BE86556DE}" presName="compNode" presStyleCnt="0"/>
      <dgm:spPr/>
    </dgm:pt>
    <dgm:pt modelId="{C7DEF7F0-4A05-4454-B155-3DD40606915B}" type="pres">
      <dgm:prSet presAssocID="{E344CC56-57B8-4E60-9779-3D0BE86556DE}" presName="bgRect" presStyleLbl="bgShp" presStyleIdx="1" presStyleCnt="4"/>
      <dgm:spPr/>
    </dgm:pt>
    <dgm:pt modelId="{121DD5DC-EF19-4143-8444-CADABD15A167}" type="pres">
      <dgm:prSet presAssocID="{E344CC56-57B8-4E60-9779-3D0BE86556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Plant"/>
        </a:ext>
      </dgm:extLst>
    </dgm:pt>
    <dgm:pt modelId="{CAAE5332-AB37-40CF-B1D6-35FB09DBA096}" type="pres">
      <dgm:prSet presAssocID="{E344CC56-57B8-4E60-9779-3D0BE86556DE}" presName="spaceRect" presStyleCnt="0"/>
      <dgm:spPr/>
    </dgm:pt>
    <dgm:pt modelId="{AF5208D6-AEA5-4B16-B06A-2801AE2E5E58}" type="pres">
      <dgm:prSet presAssocID="{E344CC56-57B8-4E60-9779-3D0BE86556DE}" presName="parTx" presStyleLbl="revTx" presStyleIdx="1" presStyleCnt="4">
        <dgm:presLayoutVars>
          <dgm:chMax val="0"/>
          <dgm:chPref val="0"/>
        </dgm:presLayoutVars>
      </dgm:prSet>
      <dgm:spPr/>
      <dgm:t>
        <a:bodyPr/>
        <a:lstStyle/>
        <a:p>
          <a:endParaRPr lang="en-IN"/>
        </a:p>
      </dgm:t>
    </dgm:pt>
    <dgm:pt modelId="{1D32BDB3-F7CA-4502-82F8-508EF944BFBC}" type="pres">
      <dgm:prSet presAssocID="{9BE8546A-EDEB-4A1E-BD73-3184F4178D28}" presName="sibTrans" presStyleCnt="0"/>
      <dgm:spPr/>
    </dgm:pt>
    <dgm:pt modelId="{61CB4890-5B55-419B-98F5-4BDA0A26D9EF}" type="pres">
      <dgm:prSet presAssocID="{E8B4814B-8315-4295-981E-B907822EB82F}" presName="compNode" presStyleCnt="0"/>
      <dgm:spPr/>
    </dgm:pt>
    <dgm:pt modelId="{40A92263-A1B4-4857-B7C8-5E82968B7EE7}" type="pres">
      <dgm:prSet presAssocID="{E8B4814B-8315-4295-981E-B907822EB82F}" presName="bgRect" presStyleLbl="bgShp" presStyleIdx="2" presStyleCnt="4"/>
      <dgm:spPr/>
    </dgm:pt>
    <dgm:pt modelId="{BA3CBB63-C0A5-4BB5-B846-22626B3C1D48}" type="pres">
      <dgm:prSet presAssocID="{E8B4814B-8315-4295-981E-B907822EB8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ar"/>
        </a:ext>
      </dgm:extLst>
    </dgm:pt>
    <dgm:pt modelId="{7704AC00-9B46-4C61-AC99-1B98A59744EA}" type="pres">
      <dgm:prSet presAssocID="{E8B4814B-8315-4295-981E-B907822EB82F}" presName="spaceRect" presStyleCnt="0"/>
      <dgm:spPr/>
    </dgm:pt>
    <dgm:pt modelId="{92E36D6B-55B8-41EE-8238-974250192D68}" type="pres">
      <dgm:prSet presAssocID="{E8B4814B-8315-4295-981E-B907822EB82F}" presName="parTx" presStyleLbl="revTx" presStyleIdx="2" presStyleCnt="4">
        <dgm:presLayoutVars>
          <dgm:chMax val="0"/>
          <dgm:chPref val="0"/>
        </dgm:presLayoutVars>
      </dgm:prSet>
      <dgm:spPr/>
      <dgm:t>
        <a:bodyPr/>
        <a:lstStyle/>
        <a:p>
          <a:endParaRPr lang="en-IN"/>
        </a:p>
      </dgm:t>
    </dgm:pt>
    <dgm:pt modelId="{E4620CC3-25A8-427D-A306-3A541E00873D}" type="pres">
      <dgm:prSet presAssocID="{470B3D02-AF43-4CC0-AAC2-DB396B0B5DF5}" presName="sibTrans" presStyleCnt="0"/>
      <dgm:spPr/>
    </dgm:pt>
    <dgm:pt modelId="{5AB2EC27-6CFA-4344-A3DB-0AA90DCEFA5C}" type="pres">
      <dgm:prSet presAssocID="{A5E4B5D7-C296-4DFE-82B3-D90CB2CF49A4}" presName="compNode" presStyleCnt="0"/>
      <dgm:spPr/>
    </dgm:pt>
    <dgm:pt modelId="{93064C14-2785-4609-AD72-5DCB53D046CF}" type="pres">
      <dgm:prSet presAssocID="{A5E4B5D7-C296-4DFE-82B3-D90CB2CF49A4}" presName="bgRect" presStyleLbl="bgShp" presStyleIdx="3" presStyleCnt="4"/>
      <dgm:spPr/>
    </dgm:pt>
    <dgm:pt modelId="{68A550F0-CD86-4886-895E-6CD428EB2D3F}" type="pres">
      <dgm:prSet presAssocID="{A5E4B5D7-C296-4DFE-82B3-D90CB2CF49A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Chess Pieces"/>
        </a:ext>
      </dgm:extLst>
    </dgm:pt>
    <dgm:pt modelId="{8DCBF513-EF14-4DAA-A64D-47F8F2B81CDC}" type="pres">
      <dgm:prSet presAssocID="{A5E4B5D7-C296-4DFE-82B3-D90CB2CF49A4}" presName="spaceRect" presStyleCnt="0"/>
      <dgm:spPr/>
    </dgm:pt>
    <dgm:pt modelId="{7384647F-9D59-4CE6-96B6-5428C13CC986}" type="pres">
      <dgm:prSet presAssocID="{A5E4B5D7-C296-4DFE-82B3-D90CB2CF49A4}" presName="parTx" presStyleLbl="revTx" presStyleIdx="3" presStyleCnt="4">
        <dgm:presLayoutVars>
          <dgm:chMax val="0"/>
          <dgm:chPref val="0"/>
        </dgm:presLayoutVars>
      </dgm:prSet>
      <dgm:spPr/>
      <dgm:t>
        <a:bodyPr/>
        <a:lstStyle/>
        <a:p>
          <a:endParaRPr lang="en-IN"/>
        </a:p>
      </dgm:t>
    </dgm:pt>
  </dgm:ptLst>
  <dgm:cxnLst>
    <dgm:cxn modelId="{7F8858B2-150D-4630-AFAC-5AFF3DDA9E3D}" type="presOf" srcId="{D00859C6-AA66-4F91-BFB8-804C5796566E}" destId="{AE054191-1D56-4C1C-A310-412FF87493DF}" srcOrd="0" destOrd="0" presId="urn:microsoft.com/office/officeart/2018/2/layout/IconVerticalSolidList"/>
    <dgm:cxn modelId="{E6D73291-100E-4D2C-AFC7-2B09E0D96292}" type="presOf" srcId="{E8B4814B-8315-4295-981E-B907822EB82F}" destId="{92E36D6B-55B8-41EE-8238-974250192D68}" srcOrd="0" destOrd="0" presId="urn:microsoft.com/office/officeart/2018/2/layout/IconVerticalSolidList"/>
    <dgm:cxn modelId="{1F1EA504-01D7-454E-A443-A94135D8A738}" type="presOf" srcId="{5F7B9A3C-4996-4918-8C34-DF42D617C943}" destId="{C40A9003-C607-43AD-931A-835C9B3CA827}" srcOrd="0" destOrd="0" presId="urn:microsoft.com/office/officeart/2018/2/layout/IconVerticalSolidList"/>
    <dgm:cxn modelId="{CBC2DBEA-677E-49F2-AFF8-A6321BE6A651}" srcId="{D00859C6-AA66-4F91-BFB8-804C5796566E}" destId="{5F7B9A3C-4996-4918-8C34-DF42D617C943}" srcOrd="0" destOrd="0" parTransId="{296BF074-8AE5-45A5-81A0-EAC5D451F32D}" sibTransId="{C0F9615A-DD4B-4539-B22F-546F75CBBD0E}"/>
    <dgm:cxn modelId="{95327B90-7C5D-4943-9BB4-32FB758C504F}" type="presOf" srcId="{E344CC56-57B8-4E60-9779-3D0BE86556DE}" destId="{AF5208D6-AEA5-4B16-B06A-2801AE2E5E58}" srcOrd="0" destOrd="0" presId="urn:microsoft.com/office/officeart/2018/2/layout/IconVerticalSolidList"/>
    <dgm:cxn modelId="{2F61563E-23C8-46C8-B0BE-374A79DF5369}" srcId="{D00859C6-AA66-4F91-BFB8-804C5796566E}" destId="{E8B4814B-8315-4295-981E-B907822EB82F}" srcOrd="2" destOrd="0" parTransId="{24266632-2CC2-4DBF-88EB-4E720640B6A3}" sibTransId="{470B3D02-AF43-4CC0-AAC2-DB396B0B5DF5}"/>
    <dgm:cxn modelId="{A5CE9E48-2631-46DB-90D6-9616DB22349D}" srcId="{D00859C6-AA66-4F91-BFB8-804C5796566E}" destId="{E344CC56-57B8-4E60-9779-3D0BE86556DE}" srcOrd="1" destOrd="0" parTransId="{06FE5446-B787-4FBF-914A-1121F05FA80D}" sibTransId="{9BE8546A-EDEB-4A1E-BD73-3184F4178D28}"/>
    <dgm:cxn modelId="{D67205BA-5E10-43B3-A5A6-731E95D78F37}" type="presOf" srcId="{A5E4B5D7-C296-4DFE-82B3-D90CB2CF49A4}" destId="{7384647F-9D59-4CE6-96B6-5428C13CC986}" srcOrd="0" destOrd="0" presId="urn:microsoft.com/office/officeart/2018/2/layout/IconVerticalSolidList"/>
    <dgm:cxn modelId="{3F03232B-A360-4963-915B-9CE0F41EF2A0}" srcId="{D00859C6-AA66-4F91-BFB8-804C5796566E}" destId="{A5E4B5D7-C296-4DFE-82B3-D90CB2CF49A4}" srcOrd="3" destOrd="0" parTransId="{3EB625F9-61C9-45CF-BD91-B18890B3E645}" sibTransId="{86DA92FE-B0A1-470A-A530-D85961DC1186}"/>
    <dgm:cxn modelId="{8DBA8EDB-0D78-4B5B-B5FE-1FD7DA4F6221}" type="presParOf" srcId="{AE054191-1D56-4C1C-A310-412FF87493DF}" destId="{11221781-7CB9-48F1-A30B-2CCF6EC3B6A6}" srcOrd="0" destOrd="0" presId="urn:microsoft.com/office/officeart/2018/2/layout/IconVerticalSolidList"/>
    <dgm:cxn modelId="{9E58FD82-ED9A-4D20-8A00-75C4643CEA96}" type="presParOf" srcId="{11221781-7CB9-48F1-A30B-2CCF6EC3B6A6}" destId="{F9033FC9-9E76-4CFD-8C5B-7F3ECBD5F28F}" srcOrd="0" destOrd="0" presId="urn:microsoft.com/office/officeart/2018/2/layout/IconVerticalSolidList"/>
    <dgm:cxn modelId="{18BF2A76-84F0-4BC4-BB67-68405B21DA0B}" type="presParOf" srcId="{11221781-7CB9-48F1-A30B-2CCF6EC3B6A6}" destId="{7C6A2513-C24A-4677-BDAF-497B4FDB75C2}" srcOrd="1" destOrd="0" presId="urn:microsoft.com/office/officeart/2018/2/layout/IconVerticalSolidList"/>
    <dgm:cxn modelId="{0B9111ED-DBF0-4F30-ACAC-57BD4D901AE2}" type="presParOf" srcId="{11221781-7CB9-48F1-A30B-2CCF6EC3B6A6}" destId="{CA74195E-6D48-4C7C-9906-6B4D0EC044A4}" srcOrd="2" destOrd="0" presId="urn:microsoft.com/office/officeart/2018/2/layout/IconVerticalSolidList"/>
    <dgm:cxn modelId="{15113590-8C99-4422-A263-377FFA14E841}" type="presParOf" srcId="{11221781-7CB9-48F1-A30B-2CCF6EC3B6A6}" destId="{C40A9003-C607-43AD-931A-835C9B3CA827}" srcOrd="3" destOrd="0" presId="urn:microsoft.com/office/officeart/2018/2/layout/IconVerticalSolidList"/>
    <dgm:cxn modelId="{8DE83469-689B-4DCA-8E4E-F24B623C2501}" type="presParOf" srcId="{AE054191-1D56-4C1C-A310-412FF87493DF}" destId="{5EE614F6-4AAF-4528-A90C-3F481CCFB707}" srcOrd="1" destOrd="0" presId="urn:microsoft.com/office/officeart/2018/2/layout/IconVerticalSolidList"/>
    <dgm:cxn modelId="{DE680249-7ED6-4857-A168-8F9D6AB14A3D}" type="presParOf" srcId="{AE054191-1D56-4C1C-A310-412FF87493DF}" destId="{EEA96DC4-08D5-4DD8-BA1D-6F038C299F6A}" srcOrd="2" destOrd="0" presId="urn:microsoft.com/office/officeart/2018/2/layout/IconVerticalSolidList"/>
    <dgm:cxn modelId="{F5FE7C4D-87BA-4BB6-944C-3759515E4113}" type="presParOf" srcId="{EEA96DC4-08D5-4DD8-BA1D-6F038C299F6A}" destId="{C7DEF7F0-4A05-4454-B155-3DD40606915B}" srcOrd="0" destOrd="0" presId="urn:microsoft.com/office/officeart/2018/2/layout/IconVerticalSolidList"/>
    <dgm:cxn modelId="{B6751097-A4A2-4D27-9457-3844930D9F95}" type="presParOf" srcId="{EEA96DC4-08D5-4DD8-BA1D-6F038C299F6A}" destId="{121DD5DC-EF19-4143-8444-CADABD15A167}" srcOrd="1" destOrd="0" presId="urn:microsoft.com/office/officeart/2018/2/layout/IconVerticalSolidList"/>
    <dgm:cxn modelId="{49AE4BE4-7CDC-45BA-B5C3-BBA9EDE82F6D}" type="presParOf" srcId="{EEA96DC4-08D5-4DD8-BA1D-6F038C299F6A}" destId="{CAAE5332-AB37-40CF-B1D6-35FB09DBA096}" srcOrd="2" destOrd="0" presId="urn:microsoft.com/office/officeart/2018/2/layout/IconVerticalSolidList"/>
    <dgm:cxn modelId="{0DA6BD7C-17C2-476D-B74F-7144225E45DC}" type="presParOf" srcId="{EEA96DC4-08D5-4DD8-BA1D-6F038C299F6A}" destId="{AF5208D6-AEA5-4B16-B06A-2801AE2E5E58}" srcOrd="3" destOrd="0" presId="urn:microsoft.com/office/officeart/2018/2/layout/IconVerticalSolidList"/>
    <dgm:cxn modelId="{83FB8E99-DE58-41E6-B6EC-A290EA1625B0}" type="presParOf" srcId="{AE054191-1D56-4C1C-A310-412FF87493DF}" destId="{1D32BDB3-F7CA-4502-82F8-508EF944BFBC}" srcOrd="3" destOrd="0" presId="urn:microsoft.com/office/officeart/2018/2/layout/IconVerticalSolidList"/>
    <dgm:cxn modelId="{D7FE34F0-03D5-4007-961B-E2EB7E3C540A}" type="presParOf" srcId="{AE054191-1D56-4C1C-A310-412FF87493DF}" destId="{61CB4890-5B55-419B-98F5-4BDA0A26D9EF}" srcOrd="4" destOrd="0" presId="urn:microsoft.com/office/officeart/2018/2/layout/IconVerticalSolidList"/>
    <dgm:cxn modelId="{BAF02748-0A0F-4DFB-AA74-6A38AA8FC6B8}" type="presParOf" srcId="{61CB4890-5B55-419B-98F5-4BDA0A26D9EF}" destId="{40A92263-A1B4-4857-B7C8-5E82968B7EE7}" srcOrd="0" destOrd="0" presId="urn:microsoft.com/office/officeart/2018/2/layout/IconVerticalSolidList"/>
    <dgm:cxn modelId="{A21A146B-82CD-49C4-989C-C1EB1753A9DF}" type="presParOf" srcId="{61CB4890-5B55-419B-98F5-4BDA0A26D9EF}" destId="{BA3CBB63-C0A5-4BB5-B846-22626B3C1D48}" srcOrd="1" destOrd="0" presId="urn:microsoft.com/office/officeart/2018/2/layout/IconVerticalSolidList"/>
    <dgm:cxn modelId="{14271134-EE2A-4B38-A6F3-F1FFF94324AD}" type="presParOf" srcId="{61CB4890-5B55-419B-98F5-4BDA0A26D9EF}" destId="{7704AC00-9B46-4C61-AC99-1B98A59744EA}" srcOrd="2" destOrd="0" presId="urn:microsoft.com/office/officeart/2018/2/layout/IconVerticalSolidList"/>
    <dgm:cxn modelId="{D357E8E5-4D85-4783-A78F-29648A43FFDD}" type="presParOf" srcId="{61CB4890-5B55-419B-98F5-4BDA0A26D9EF}" destId="{92E36D6B-55B8-41EE-8238-974250192D68}" srcOrd="3" destOrd="0" presId="urn:microsoft.com/office/officeart/2018/2/layout/IconVerticalSolidList"/>
    <dgm:cxn modelId="{7DFB0AD5-F18D-4656-80D3-7FF0CB4B4E23}" type="presParOf" srcId="{AE054191-1D56-4C1C-A310-412FF87493DF}" destId="{E4620CC3-25A8-427D-A306-3A541E00873D}" srcOrd="5" destOrd="0" presId="urn:microsoft.com/office/officeart/2018/2/layout/IconVerticalSolidList"/>
    <dgm:cxn modelId="{13F45363-7A7B-43C3-84CD-355D851C2485}" type="presParOf" srcId="{AE054191-1D56-4C1C-A310-412FF87493DF}" destId="{5AB2EC27-6CFA-4344-A3DB-0AA90DCEFA5C}" srcOrd="6" destOrd="0" presId="urn:microsoft.com/office/officeart/2018/2/layout/IconVerticalSolidList"/>
    <dgm:cxn modelId="{28ECE582-C2C7-4945-A542-AF60A3ABC1CB}" type="presParOf" srcId="{5AB2EC27-6CFA-4344-A3DB-0AA90DCEFA5C}" destId="{93064C14-2785-4609-AD72-5DCB53D046CF}" srcOrd="0" destOrd="0" presId="urn:microsoft.com/office/officeart/2018/2/layout/IconVerticalSolidList"/>
    <dgm:cxn modelId="{E199F03D-BBD8-4339-9A7D-0882DA9DCD6A}" type="presParOf" srcId="{5AB2EC27-6CFA-4344-A3DB-0AA90DCEFA5C}" destId="{68A550F0-CD86-4886-895E-6CD428EB2D3F}" srcOrd="1" destOrd="0" presId="urn:microsoft.com/office/officeart/2018/2/layout/IconVerticalSolidList"/>
    <dgm:cxn modelId="{11A7D655-9953-4DD6-B9B3-A09B2E3989F0}" type="presParOf" srcId="{5AB2EC27-6CFA-4344-A3DB-0AA90DCEFA5C}" destId="{8DCBF513-EF14-4DAA-A64D-47F8F2B81CDC}" srcOrd="2" destOrd="0" presId="urn:microsoft.com/office/officeart/2018/2/layout/IconVerticalSolidList"/>
    <dgm:cxn modelId="{1D8CFB7D-2557-45E6-8EDB-1EA9F4238DA5}" type="presParOf" srcId="{5AB2EC27-6CFA-4344-A3DB-0AA90DCEFA5C}" destId="{7384647F-9D59-4CE6-96B6-5428C13CC9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B4C9365-9603-453E-85A8-0AEB6F6C9505}">
      <dsp:nvSpPr>
        <dsp:cNvPr id="0" name=""/>
        <dsp:cNvSpPr/>
      </dsp:nvSpPr>
      <dsp:spPr>
        <a:xfrm>
          <a:off x="338329" y="222674"/>
          <a:ext cx="6468629"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kern="1200" dirty="0"/>
            <a:t>AI Applications</a:t>
          </a:r>
        </a:p>
      </dsp:txBody>
      <dsp:txXfrm>
        <a:off x="338329" y="222674"/>
        <a:ext cx="6468629" cy="445634"/>
      </dsp:txXfrm>
    </dsp:sp>
    <dsp:sp modelId="{3F8116AC-FAC3-4E95-9865-93CCFEB191B9}">
      <dsp:nvSpPr>
        <dsp:cNvPr id="0" name=""/>
        <dsp:cNvSpPr/>
      </dsp:nvSpPr>
      <dsp:spPr>
        <a:xfrm>
          <a:off x="59807" y="166970"/>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8FBBBE6-A207-4B79-8598-6F70EE0AC8A5}">
      <dsp:nvSpPr>
        <dsp:cNvPr id="0" name=""/>
        <dsp:cNvSpPr/>
      </dsp:nvSpPr>
      <dsp:spPr>
        <a:xfrm>
          <a:off x="657658" y="890913"/>
          <a:ext cx="6149301"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kern="1200" dirty="0"/>
            <a:t>What is AI ?</a:t>
          </a:r>
        </a:p>
      </dsp:txBody>
      <dsp:txXfrm>
        <a:off x="657658" y="890913"/>
        <a:ext cx="6149301" cy="445634"/>
      </dsp:txXfrm>
    </dsp:sp>
    <dsp:sp modelId="{5E1B1356-1231-4FB2-90EA-F968BD4A619F}">
      <dsp:nvSpPr>
        <dsp:cNvPr id="0" name=""/>
        <dsp:cNvSpPr/>
      </dsp:nvSpPr>
      <dsp:spPr>
        <a:xfrm>
          <a:off x="379136" y="835208"/>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55666" y="1559151"/>
          <a:ext cx="6051292"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kern="1200" dirty="0"/>
            <a:t>Intelligent Agents</a:t>
          </a:r>
        </a:p>
      </dsp:txBody>
      <dsp:txXfrm>
        <a:off x="755666" y="1559151"/>
        <a:ext cx="6051292" cy="445634"/>
      </dsp:txXfrm>
    </dsp:sp>
    <dsp:sp modelId="{A965097E-32F1-4AB8-8C4E-2814A7596B2F}">
      <dsp:nvSpPr>
        <dsp:cNvPr id="0" name=""/>
        <dsp:cNvSpPr/>
      </dsp:nvSpPr>
      <dsp:spPr>
        <a:xfrm>
          <a:off x="477144" y="1503447"/>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48C835-CBD8-498C-8997-A79E766A324B}">
      <dsp:nvSpPr>
        <dsp:cNvPr id="0" name=""/>
        <dsp:cNvSpPr/>
      </dsp:nvSpPr>
      <dsp:spPr>
        <a:xfrm>
          <a:off x="657658" y="2227389"/>
          <a:ext cx="6149301"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kern="1200" dirty="0"/>
            <a:t>Agent Environments</a:t>
          </a:r>
        </a:p>
      </dsp:txBody>
      <dsp:txXfrm>
        <a:off x="657658" y="2227389"/>
        <a:ext cx="6149301" cy="445634"/>
      </dsp:txXfrm>
    </dsp:sp>
    <dsp:sp modelId="{65F7165E-5D32-4C20-A6FC-050B867230FB}">
      <dsp:nvSpPr>
        <dsp:cNvPr id="0" name=""/>
        <dsp:cNvSpPr/>
      </dsp:nvSpPr>
      <dsp:spPr>
        <a:xfrm>
          <a:off x="379136" y="2171685"/>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49C836D-7C09-4E51-90B8-92C3BD5A1F3F}">
      <dsp:nvSpPr>
        <dsp:cNvPr id="0" name=""/>
        <dsp:cNvSpPr/>
      </dsp:nvSpPr>
      <dsp:spPr>
        <a:xfrm>
          <a:off x="338329" y="2895628"/>
          <a:ext cx="6468629" cy="445634"/>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3723" tIns="55880" rIns="55880" bIns="55880" numCol="1" spcCol="1270" anchor="ctr" anchorCtr="0">
          <a:noAutofit/>
        </a:bodyPr>
        <a:lstStyle/>
        <a:p>
          <a:pPr lvl="0" algn="l" defTabSz="977900">
            <a:lnSpc>
              <a:spcPct val="100000"/>
            </a:lnSpc>
            <a:spcBef>
              <a:spcPct val="0"/>
            </a:spcBef>
            <a:spcAft>
              <a:spcPct val="35000"/>
            </a:spcAft>
          </a:pPr>
          <a:r>
            <a:rPr lang="en-US" sz="2200" kern="1200" dirty="0"/>
            <a:t>Problem Formulation</a:t>
          </a:r>
        </a:p>
      </dsp:txBody>
      <dsp:txXfrm>
        <a:off x="338329" y="2895628"/>
        <a:ext cx="6468629" cy="445634"/>
      </dsp:txXfrm>
    </dsp:sp>
    <dsp:sp modelId="{D405EC96-740C-4FE7-A65E-D688C6E37FBF}">
      <dsp:nvSpPr>
        <dsp:cNvPr id="0" name=""/>
        <dsp:cNvSpPr/>
      </dsp:nvSpPr>
      <dsp:spPr>
        <a:xfrm>
          <a:off x="59807" y="2839923"/>
          <a:ext cx="557043" cy="557043"/>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97878-A031-4EFE-A6EA-EDCC5E66EB23}">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07830B-6659-4831-A99C-3BD114F71249}">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276F5-AD1F-4C67-A4EA-BB411DB9CAC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666750">
            <a:lnSpc>
              <a:spcPct val="90000"/>
            </a:lnSpc>
            <a:spcBef>
              <a:spcPct val="0"/>
            </a:spcBef>
            <a:spcAft>
              <a:spcPct val="35000"/>
            </a:spcAft>
          </a:pPr>
          <a:r>
            <a:rPr lang="en-US" sz="1500" kern="1200"/>
            <a:t>To introduce AI and key paradigms of AI</a:t>
          </a:r>
        </a:p>
      </dsp:txBody>
      <dsp:txXfrm>
        <a:off x="905091" y="3679"/>
        <a:ext cx="6107278" cy="783628"/>
      </dsp:txXfrm>
    </dsp:sp>
    <dsp:sp modelId="{ADADA932-00BF-403F-9CD2-474F1FD75098}">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D144BC-5E52-48CC-9C96-B3EED2FE0B9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AB64AF6-8650-469F-8422-2C4A55BA1743}">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666750">
            <a:lnSpc>
              <a:spcPct val="90000"/>
            </a:lnSpc>
            <a:spcBef>
              <a:spcPct val="0"/>
            </a:spcBef>
            <a:spcAft>
              <a:spcPct val="35000"/>
            </a:spcAft>
          </a:pPr>
          <a:r>
            <a:rPr lang="en-US" sz="1500" kern="1200"/>
            <a:t>Understand core techniques and algorithms of AI: Deep Learning, Machine Learning, Natural Language Processing, Reinforcement Learning, Q-learning, Intelligent Agents, Various Search Algorithms</a:t>
          </a:r>
        </a:p>
      </dsp:txBody>
      <dsp:txXfrm>
        <a:off x="905091" y="983215"/>
        <a:ext cx="6107278" cy="783628"/>
      </dsp:txXfrm>
    </dsp:sp>
    <dsp:sp modelId="{4CA69F46-53B1-4827-9B2D-7B33E6DC6299}">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3FF2F-12EB-47B3-B9B9-4C9335CC542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4CC000-E4D0-4AB5-8F46-36B120A02D06}">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666750">
            <a:lnSpc>
              <a:spcPct val="90000"/>
            </a:lnSpc>
            <a:spcBef>
              <a:spcPct val="0"/>
            </a:spcBef>
            <a:spcAft>
              <a:spcPct val="35000"/>
            </a:spcAft>
          </a:pPr>
          <a:r>
            <a:rPr lang="en-US" sz="1500" kern="1200"/>
            <a:t>Understand the basic of knowledge presentation</a:t>
          </a:r>
        </a:p>
      </dsp:txBody>
      <dsp:txXfrm>
        <a:off x="905091" y="1962751"/>
        <a:ext cx="6107278" cy="783628"/>
      </dsp:txXfrm>
    </dsp:sp>
    <dsp:sp modelId="{C757226C-2C5B-4F50-B99B-A1ABBCC77CD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8743E-C821-4411-973D-705B44FDC275}">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81BA0B-F47B-40A2-8484-2C422DC56D83}">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666750">
            <a:lnSpc>
              <a:spcPct val="90000"/>
            </a:lnSpc>
            <a:spcBef>
              <a:spcPct val="0"/>
            </a:spcBef>
            <a:spcAft>
              <a:spcPct val="35000"/>
            </a:spcAft>
          </a:pPr>
          <a:r>
            <a:rPr lang="en-US" sz="1500" kern="1200"/>
            <a:t>Gain knowledge of problem solving techniques</a:t>
          </a:r>
        </a:p>
      </dsp:txBody>
      <dsp:txXfrm>
        <a:off x="905091" y="2942287"/>
        <a:ext cx="6107278" cy="783628"/>
      </dsp:txXfrm>
    </dsp:sp>
    <dsp:sp modelId="{C7B107CB-47A3-4DC8-87F6-64E122746F3D}">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22B09-BB99-470D-8500-7CC03D6BD280}">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BE0C40-B3E6-459D-8ACC-8F08D2EC16F2}">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lvl="0" algn="l" defTabSz="666750">
            <a:lnSpc>
              <a:spcPct val="90000"/>
            </a:lnSpc>
            <a:spcBef>
              <a:spcPct val="0"/>
            </a:spcBef>
            <a:spcAft>
              <a:spcPct val="35000"/>
            </a:spcAft>
          </a:pPr>
          <a:r>
            <a:rPr lang="en-US" sz="1500" kern="1200"/>
            <a:t>How to build an intelligent system </a:t>
          </a:r>
        </a:p>
      </dsp:txBody>
      <dsp:txXfrm>
        <a:off x="905091" y="3921823"/>
        <a:ext cx="6107278" cy="7836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CEA22-FAFA-469D-872F-3E5F9CDCC826}">
      <dsp:nvSpPr>
        <dsp:cNvPr id="0" name=""/>
        <dsp:cNvSpPr/>
      </dsp:nvSpPr>
      <dsp:spPr>
        <a:xfrm>
          <a:off x="878606" y="2172"/>
          <a:ext cx="1082988" cy="108298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AF3D0-CEA9-411B-85AE-53899FE6E532}">
      <dsp:nvSpPr>
        <dsp:cNvPr id="0" name=""/>
        <dsp:cNvSpPr/>
      </dsp:nvSpPr>
      <dsp:spPr>
        <a:xfrm>
          <a:off x="1109407" y="232973"/>
          <a:ext cx="621386" cy="6213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84C63F-946F-4B11-9E57-078A76B446B8}">
      <dsp:nvSpPr>
        <dsp:cNvPr id="0" name=""/>
        <dsp:cNvSpPr/>
      </dsp:nvSpPr>
      <dsp:spPr>
        <a:xfrm>
          <a:off x="532405" y="1422485"/>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US" sz="1700" kern="1200"/>
            <a:t>Playing chess</a:t>
          </a:r>
        </a:p>
      </dsp:txBody>
      <dsp:txXfrm>
        <a:off x="532405" y="1422485"/>
        <a:ext cx="1775390" cy="710156"/>
      </dsp:txXfrm>
    </dsp:sp>
    <dsp:sp modelId="{BD02B99E-5052-43E4-BE6F-0132712E26DD}">
      <dsp:nvSpPr>
        <dsp:cNvPr id="0" name=""/>
        <dsp:cNvSpPr/>
      </dsp:nvSpPr>
      <dsp:spPr>
        <a:xfrm>
          <a:off x="2964690" y="2172"/>
          <a:ext cx="1082988" cy="108298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30334-AB32-44AB-8C46-27325F40D571}">
      <dsp:nvSpPr>
        <dsp:cNvPr id="0" name=""/>
        <dsp:cNvSpPr/>
      </dsp:nvSpPr>
      <dsp:spPr>
        <a:xfrm>
          <a:off x="3195491" y="232973"/>
          <a:ext cx="621386" cy="6213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AAD228-A828-4B5F-82BD-505823B87396}">
      <dsp:nvSpPr>
        <dsp:cNvPr id="0" name=""/>
        <dsp:cNvSpPr/>
      </dsp:nvSpPr>
      <dsp:spPr>
        <a:xfrm>
          <a:off x="2618489" y="1422485"/>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US" sz="1700" kern="1200"/>
            <a:t>Proving mathematical theorems</a:t>
          </a:r>
        </a:p>
      </dsp:txBody>
      <dsp:txXfrm>
        <a:off x="2618489" y="1422485"/>
        <a:ext cx="1775390" cy="710156"/>
      </dsp:txXfrm>
    </dsp:sp>
    <dsp:sp modelId="{13C19AF9-CD67-4DEF-AA3F-F8833EA7A47E}">
      <dsp:nvSpPr>
        <dsp:cNvPr id="0" name=""/>
        <dsp:cNvSpPr/>
      </dsp:nvSpPr>
      <dsp:spPr>
        <a:xfrm>
          <a:off x="5050774" y="2172"/>
          <a:ext cx="1082988" cy="108298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830CA-7F80-44E3-8303-CD73DDF2BC83}">
      <dsp:nvSpPr>
        <dsp:cNvPr id="0" name=""/>
        <dsp:cNvSpPr/>
      </dsp:nvSpPr>
      <dsp:spPr>
        <a:xfrm>
          <a:off x="5281575" y="232973"/>
          <a:ext cx="621386" cy="6213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7AB392-CDCF-4722-A056-F86ED9F1C1A4}">
      <dsp:nvSpPr>
        <dsp:cNvPr id="0" name=""/>
        <dsp:cNvSpPr/>
      </dsp:nvSpPr>
      <dsp:spPr>
        <a:xfrm>
          <a:off x="4704573" y="1422485"/>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US" sz="1700" kern="1200"/>
            <a:t>Writing poetry</a:t>
          </a:r>
        </a:p>
      </dsp:txBody>
      <dsp:txXfrm>
        <a:off x="4704573" y="1422485"/>
        <a:ext cx="1775390" cy="710156"/>
      </dsp:txXfrm>
    </dsp:sp>
    <dsp:sp modelId="{7349E0B0-49D1-4975-B29B-07176739A28A}">
      <dsp:nvSpPr>
        <dsp:cNvPr id="0" name=""/>
        <dsp:cNvSpPr/>
      </dsp:nvSpPr>
      <dsp:spPr>
        <a:xfrm>
          <a:off x="1921648" y="2576489"/>
          <a:ext cx="1082988" cy="108298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B64D97-A63D-4140-A9F8-F3BDC774B3E8}">
      <dsp:nvSpPr>
        <dsp:cNvPr id="0" name=""/>
        <dsp:cNvSpPr/>
      </dsp:nvSpPr>
      <dsp:spPr>
        <a:xfrm>
          <a:off x="2152449" y="2807290"/>
          <a:ext cx="621386" cy="6213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57C395-67F6-42E0-972A-851BF17CCEFB}">
      <dsp:nvSpPr>
        <dsp:cNvPr id="0" name=""/>
        <dsp:cNvSpPr/>
      </dsp:nvSpPr>
      <dsp:spPr>
        <a:xfrm>
          <a:off x="1575447" y="3996801"/>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US" sz="1700" kern="1200"/>
            <a:t>Driving a car on a crowded street</a:t>
          </a:r>
        </a:p>
      </dsp:txBody>
      <dsp:txXfrm>
        <a:off x="1575447" y="3996801"/>
        <a:ext cx="1775390" cy="710156"/>
      </dsp:txXfrm>
    </dsp:sp>
    <dsp:sp modelId="{662125E6-331D-40A5-A016-09573535FC29}">
      <dsp:nvSpPr>
        <dsp:cNvPr id="0" name=""/>
        <dsp:cNvSpPr/>
      </dsp:nvSpPr>
      <dsp:spPr>
        <a:xfrm>
          <a:off x="4007732" y="2576489"/>
          <a:ext cx="1082988" cy="108298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9CBA34-2F2D-4F38-9209-D15F3949362C}">
      <dsp:nvSpPr>
        <dsp:cNvPr id="0" name=""/>
        <dsp:cNvSpPr/>
      </dsp:nvSpPr>
      <dsp:spPr>
        <a:xfrm>
          <a:off x="4238533" y="2807290"/>
          <a:ext cx="621386" cy="6213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F23264-34A7-4B93-BBB4-164FBA4F8A3F}">
      <dsp:nvSpPr>
        <dsp:cNvPr id="0" name=""/>
        <dsp:cNvSpPr/>
      </dsp:nvSpPr>
      <dsp:spPr>
        <a:xfrm>
          <a:off x="3661531" y="3996801"/>
          <a:ext cx="1775390" cy="710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defRPr cap="all"/>
          </a:pPr>
          <a:r>
            <a:rPr lang="en-US" sz="1700" kern="1200"/>
            <a:t>Diagnosing diseases</a:t>
          </a:r>
        </a:p>
      </dsp:txBody>
      <dsp:txXfrm>
        <a:off x="3661531" y="3996801"/>
        <a:ext cx="1775390" cy="7101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AFBA8-AC63-4D8C-8164-777AD9E49CEF}">
      <dsp:nvSpPr>
        <dsp:cNvPr id="0" name=""/>
        <dsp:cNvSpPr/>
      </dsp:nvSpPr>
      <dsp:spPr>
        <a:xfrm>
          <a:off x="990972" y="1242"/>
          <a:ext cx="2827501" cy="1696501"/>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a:solidFill>
                <a:srgbClr val="002060"/>
              </a:solidFill>
            </a:rPr>
            <a:t>Natural Language Processing:</a:t>
          </a:r>
          <a:r>
            <a:rPr lang="en-US" sz="2100" b="1" kern="1200" dirty="0"/>
            <a:t> </a:t>
          </a:r>
          <a:r>
            <a:rPr lang="en-US" sz="2100" kern="1200" dirty="0"/>
            <a:t>Enabling the computer to communicate successfully in English</a:t>
          </a:r>
          <a:endParaRPr lang="en-US" sz="2100" b="0" i="0" u="none" strike="noStrike" kern="1200" cap="none" baseline="0" noProof="0" dirty="0">
            <a:latin typeface="Gill Sans MT"/>
          </a:endParaRPr>
        </a:p>
      </dsp:txBody>
      <dsp:txXfrm>
        <a:off x="990972" y="1242"/>
        <a:ext cx="2827501" cy="1696501"/>
      </dsp:txXfrm>
    </dsp:sp>
    <dsp:sp modelId="{86EF2A6C-137C-4563-91D0-5BF704446B23}">
      <dsp:nvSpPr>
        <dsp:cNvPr id="0" name=""/>
        <dsp:cNvSpPr/>
      </dsp:nvSpPr>
      <dsp:spPr>
        <a:xfrm>
          <a:off x="4101224" y="1242"/>
          <a:ext cx="2827501" cy="1696501"/>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a:solidFill>
                <a:srgbClr val="002060"/>
              </a:solidFill>
            </a:rPr>
            <a:t>Knowledge Presentation:</a:t>
          </a:r>
          <a:r>
            <a:rPr lang="en-US" sz="2100" b="1" kern="1200" dirty="0"/>
            <a:t> </a:t>
          </a:r>
          <a:r>
            <a:rPr lang="en-US" sz="2100" kern="1200" dirty="0"/>
            <a:t>Storing what the computer knows or hear</a:t>
          </a:r>
        </a:p>
      </dsp:txBody>
      <dsp:txXfrm>
        <a:off x="4101224" y="1242"/>
        <a:ext cx="2827501" cy="1696501"/>
      </dsp:txXfrm>
    </dsp:sp>
    <dsp:sp modelId="{7FF25439-E4DE-4913-AFCC-89F67E1FA873}">
      <dsp:nvSpPr>
        <dsp:cNvPr id="0" name=""/>
        <dsp:cNvSpPr/>
      </dsp:nvSpPr>
      <dsp:spPr>
        <a:xfrm>
          <a:off x="7211476" y="1242"/>
          <a:ext cx="2827501" cy="1696501"/>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1" kern="1200" dirty="0">
              <a:solidFill>
                <a:srgbClr val="002060"/>
              </a:solidFill>
            </a:rPr>
            <a:t>Automated Reasoning:</a:t>
          </a:r>
          <a:r>
            <a:rPr lang="en-US" sz="2100" b="1" kern="1200" dirty="0">
              <a:latin typeface="Gill Sans MT" panose="020B0502020104020203"/>
            </a:rPr>
            <a:t>  </a:t>
          </a:r>
          <a:r>
            <a:rPr lang="en-US" sz="2100" kern="1200" dirty="0"/>
            <a:t>Using the stored information to answer questions and to draw new conclusions</a:t>
          </a:r>
        </a:p>
      </dsp:txBody>
      <dsp:txXfrm>
        <a:off x="7211476" y="1242"/>
        <a:ext cx="2827501" cy="1696501"/>
      </dsp:txXfrm>
    </dsp:sp>
    <dsp:sp modelId="{BA74396C-0305-4494-9A22-8D0A3D67F822}">
      <dsp:nvSpPr>
        <dsp:cNvPr id="0" name=""/>
        <dsp:cNvSpPr/>
      </dsp:nvSpPr>
      <dsp:spPr>
        <a:xfrm>
          <a:off x="990972" y="1980494"/>
          <a:ext cx="2827501" cy="1696501"/>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1" kern="1200" dirty="0">
              <a:solidFill>
                <a:srgbClr val="002060"/>
              </a:solidFill>
            </a:rPr>
            <a:t>Machine Learning: </a:t>
          </a:r>
          <a:r>
            <a:rPr lang="en-US" sz="2100" kern="1200" dirty="0"/>
            <a:t>Adapting to new circumstances and to detect and extrapolate patterns</a:t>
          </a:r>
        </a:p>
      </dsp:txBody>
      <dsp:txXfrm>
        <a:off x="990972" y="1980494"/>
        <a:ext cx="2827501" cy="1696501"/>
      </dsp:txXfrm>
    </dsp:sp>
    <dsp:sp modelId="{44F6765D-2A4C-433E-B26C-AEEB580478A7}">
      <dsp:nvSpPr>
        <dsp:cNvPr id="0" name=""/>
        <dsp:cNvSpPr/>
      </dsp:nvSpPr>
      <dsp:spPr>
        <a:xfrm>
          <a:off x="4101224" y="1980494"/>
          <a:ext cx="2827501" cy="1696501"/>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a:solidFill>
                <a:srgbClr val="002060"/>
              </a:solidFill>
            </a:rPr>
            <a:t>C</a:t>
          </a:r>
          <a:r>
            <a:rPr lang="en-US" sz="2100" b="1" kern="1200" dirty="0">
              <a:solidFill>
                <a:srgbClr val="002060"/>
              </a:solidFill>
            </a:rPr>
            <a:t>omputer Vision:</a:t>
          </a:r>
          <a:r>
            <a:rPr lang="en-US" sz="2100" b="1" kern="1200" dirty="0">
              <a:latin typeface="Gill Sans MT" panose="020B0502020104020203"/>
            </a:rPr>
            <a:t> </a:t>
          </a:r>
          <a:r>
            <a:rPr lang="en-US" sz="2100" b="1" kern="1200" dirty="0"/>
            <a:t> </a:t>
          </a:r>
          <a:r>
            <a:rPr lang="en-US" sz="2100" kern="1200" dirty="0"/>
            <a:t>To perceive objects</a:t>
          </a:r>
        </a:p>
      </dsp:txBody>
      <dsp:txXfrm>
        <a:off x="4101224" y="1980494"/>
        <a:ext cx="2827501" cy="1696501"/>
      </dsp:txXfrm>
    </dsp:sp>
    <dsp:sp modelId="{70ACBE5C-5BBD-4C81-8914-F55B10672D8E}">
      <dsp:nvSpPr>
        <dsp:cNvPr id="0" name=""/>
        <dsp:cNvSpPr/>
      </dsp:nvSpPr>
      <dsp:spPr>
        <a:xfrm>
          <a:off x="7211476" y="1980494"/>
          <a:ext cx="2827501" cy="1696501"/>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solidFill>
                <a:srgbClr val="002060"/>
              </a:solidFill>
            </a:rPr>
            <a:t>R</a:t>
          </a:r>
          <a:r>
            <a:rPr lang="en-US" sz="2100" b="1" kern="1200" dirty="0">
              <a:solidFill>
                <a:srgbClr val="002060"/>
              </a:solidFill>
            </a:rPr>
            <a:t>obotics: </a:t>
          </a:r>
          <a:r>
            <a:rPr lang="en-US" sz="2100" kern="1200" dirty="0"/>
            <a:t>To manipulate objects and move about.</a:t>
          </a:r>
        </a:p>
      </dsp:txBody>
      <dsp:txXfrm>
        <a:off x="7211476" y="1980494"/>
        <a:ext cx="2827501" cy="16965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E12C4-8178-486D-9602-0BB7B277C73B}">
      <dsp:nvSpPr>
        <dsp:cNvPr id="0" name=""/>
        <dsp:cNvSpPr/>
      </dsp:nvSpPr>
      <dsp:spPr>
        <a:xfrm>
          <a:off x="0" y="786955"/>
          <a:ext cx="11029950" cy="145284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ED9D6-D649-4B99-A631-EBE07CDD0133}">
      <dsp:nvSpPr>
        <dsp:cNvPr id="0" name=""/>
        <dsp:cNvSpPr/>
      </dsp:nvSpPr>
      <dsp:spPr>
        <a:xfrm>
          <a:off x="439484" y="1113844"/>
          <a:ext cx="799062" cy="79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DE0E36-BA07-4FC5-8716-AC44B1E0AFD3}">
      <dsp:nvSpPr>
        <dsp:cNvPr id="0" name=""/>
        <dsp:cNvSpPr/>
      </dsp:nvSpPr>
      <dsp:spPr>
        <a:xfrm>
          <a:off x="1678031" y="786955"/>
          <a:ext cx="9351918" cy="1452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59" tIns="153759" rIns="153759" bIns="153759" numCol="1" spcCol="1270" anchor="ctr" anchorCtr="0">
          <a:noAutofit/>
        </a:bodyPr>
        <a:lstStyle/>
        <a:p>
          <a:pPr lvl="0" algn="l" defTabSz="711200">
            <a:lnSpc>
              <a:spcPct val="100000"/>
            </a:lnSpc>
            <a:spcBef>
              <a:spcPct val="0"/>
            </a:spcBef>
            <a:spcAft>
              <a:spcPct val="35000"/>
            </a:spcAft>
          </a:pPr>
          <a:r>
            <a:rPr lang="en-US" sz="1600" kern="1200" dirty="0">
              <a:solidFill>
                <a:schemeClr val="accent1">
                  <a:lumMod val="75000"/>
                </a:schemeClr>
              </a:solidFill>
            </a:rPr>
            <a:t>An agent should "</a:t>
          </a:r>
          <a:r>
            <a:rPr lang="en-US" sz="1600" kern="1200" dirty="0">
              <a:solidFill>
                <a:srgbClr val="FF0000"/>
              </a:solidFill>
            </a:rPr>
            <a:t>do the right thing</a:t>
          </a:r>
          <a:r>
            <a:rPr lang="en-US" sz="1600" kern="1200" dirty="0">
              <a:solidFill>
                <a:schemeClr val="accent1">
                  <a:lumMod val="75000"/>
                </a:schemeClr>
              </a:solidFill>
            </a:rPr>
            <a:t>", based on what it can  perceive and the actions it can perform. The right action is the  one that will cause the agent to be most successful</a:t>
          </a:r>
        </a:p>
        <a:p>
          <a:pPr lvl="0" algn="l" defTabSz="711200">
            <a:lnSpc>
              <a:spcPct val="100000"/>
            </a:lnSpc>
            <a:spcBef>
              <a:spcPct val="0"/>
            </a:spcBef>
            <a:spcAft>
              <a:spcPct val="35000"/>
            </a:spcAft>
          </a:pPr>
          <a:r>
            <a:rPr lang="en-US" sz="1600" b="0" i="0" u="none" strike="noStrike" kern="1200" cap="none" baseline="0" noProof="0" dirty="0">
              <a:solidFill>
                <a:schemeClr val="accent1">
                  <a:lumMod val="75000"/>
                </a:schemeClr>
              </a:solidFill>
              <a:latin typeface="Gill Sans MT"/>
            </a:rPr>
            <a:t>A rational agent always selects an action based on the percept sequence it has received so as to maximize its (expected) performance measure given the percept it has received and the knowledge possess by it.</a:t>
          </a:r>
        </a:p>
      </dsp:txBody>
      <dsp:txXfrm>
        <a:off x="1678031" y="786955"/>
        <a:ext cx="9351918" cy="1452841"/>
      </dsp:txXfrm>
    </dsp:sp>
    <dsp:sp modelId="{B3C648C5-F138-46E5-9C9B-0D2C4EFF51A8}">
      <dsp:nvSpPr>
        <dsp:cNvPr id="0" name=""/>
        <dsp:cNvSpPr/>
      </dsp:nvSpPr>
      <dsp:spPr>
        <a:xfrm>
          <a:off x="0" y="2603007"/>
          <a:ext cx="11029950" cy="145284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28EB9-79C3-4154-AE80-340D43FE6AEC}">
      <dsp:nvSpPr>
        <dsp:cNvPr id="0" name=""/>
        <dsp:cNvSpPr/>
      </dsp:nvSpPr>
      <dsp:spPr>
        <a:xfrm>
          <a:off x="439484" y="2929896"/>
          <a:ext cx="799062" cy="79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BDFEDAB-30BA-4221-892F-5B70051464AA}">
      <dsp:nvSpPr>
        <dsp:cNvPr id="0" name=""/>
        <dsp:cNvSpPr/>
      </dsp:nvSpPr>
      <dsp:spPr>
        <a:xfrm>
          <a:off x="1678031" y="2603007"/>
          <a:ext cx="9351918" cy="1452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59" tIns="153759" rIns="153759" bIns="153759" numCol="1" spcCol="1270" anchor="ctr" anchorCtr="0">
          <a:noAutofit/>
        </a:bodyPr>
        <a:lstStyle/>
        <a:p>
          <a:pPr lvl="0" algn="l" defTabSz="711200">
            <a:lnSpc>
              <a:spcPct val="100000"/>
            </a:lnSpc>
            <a:spcBef>
              <a:spcPct val="0"/>
            </a:spcBef>
            <a:spcAft>
              <a:spcPct val="35000"/>
            </a:spcAft>
          </a:pPr>
          <a:r>
            <a:rPr lang="en-US" sz="1600" b="1" kern="1200" dirty="0">
              <a:solidFill>
                <a:srgbClr val="C00000"/>
              </a:solidFill>
            </a:rPr>
            <a:t>Definition Ideal Rational Agent:</a:t>
          </a:r>
          <a:r>
            <a:rPr lang="en-US" sz="1600" b="1" kern="1200" dirty="0">
              <a:solidFill>
                <a:schemeClr val="accent1">
                  <a:lumMod val="75000"/>
                </a:schemeClr>
              </a:solidFill>
            </a:rPr>
            <a:t> </a:t>
          </a:r>
          <a:r>
            <a:rPr lang="en-US" sz="1600" kern="1200" dirty="0">
              <a:solidFill>
                <a:schemeClr val="accent1">
                  <a:lumMod val="75000"/>
                </a:schemeClr>
              </a:solidFill>
            </a:rPr>
            <a:t>For each possible percept sequence, a rational  agent should select an action that is expected to  maximize its performance measure, given the  evidence provided by the percept sequence and  whatever built-in knowledge the agent has</a:t>
          </a:r>
          <a:r>
            <a:rPr lang="en-US" sz="1600" b="0" kern="1200" dirty="0">
              <a:solidFill>
                <a:schemeClr val="accent1">
                  <a:lumMod val="75000"/>
                </a:schemeClr>
              </a:solidFill>
              <a:latin typeface="Gill Sans MT" panose="020B0502020104020203"/>
            </a:rPr>
            <a:t>.</a:t>
          </a:r>
          <a:endParaRPr lang="en-US" sz="1600" b="0" kern="1200" dirty="0">
            <a:solidFill>
              <a:schemeClr val="accent1">
                <a:lumMod val="75000"/>
              </a:schemeClr>
            </a:solidFill>
          </a:endParaRPr>
        </a:p>
      </dsp:txBody>
      <dsp:txXfrm>
        <a:off x="1678031" y="2603007"/>
        <a:ext cx="9351918" cy="14528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E7B3B-C7A7-4FB5-9E4C-B52D7A8E1069}">
      <dsp:nvSpPr>
        <dsp:cNvPr id="0" name=""/>
        <dsp:cNvSpPr/>
      </dsp:nvSpPr>
      <dsp:spPr>
        <a:xfrm>
          <a:off x="0" y="768336"/>
          <a:ext cx="7012370" cy="14099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66E7BF-FC5A-4060-8063-3AD415C06F55}">
      <dsp:nvSpPr>
        <dsp:cNvPr id="0" name=""/>
        <dsp:cNvSpPr/>
      </dsp:nvSpPr>
      <dsp:spPr>
        <a:xfrm>
          <a:off x="426519" y="1085582"/>
          <a:ext cx="775489" cy="775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318777-95BD-4F8F-9D4D-FEE3A6152E15}">
      <dsp:nvSpPr>
        <dsp:cNvPr id="0" name=""/>
        <dsp:cNvSpPr/>
      </dsp:nvSpPr>
      <dsp:spPr>
        <a:xfrm>
          <a:off x="1628528" y="768336"/>
          <a:ext cx="3155566" cy="1409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223" tIns="149223" rIns="149223" bIns="149223" numCol="1" spcCol="1270" anchor="ctr" anchorCtr="0">
          <a:noAutofit/>
        </a:bodyPr>
        <a:lstStyle/>
        <a:p>
          <a:pPr lvl="0" algn="l" defTabSz="1111250">
            <a:lnSpc>
              <a:spcPct val="100000"/>
            </a:lnSpc>
            <a:spcBef>
              <a:spcPct val="0"/>
            </a:spcBef>
            <a:spcAft>
              <a:spcPct val="35000"/>
            </a:spcAft>
          </a:pPr>
          <a:r>
            <a:rPr lang="en-US" sz="2500" b="1" kern="1200" dirty="0"/>
            <a:t>Rational is different from omniscience</a:t>
          </a:r>
          <a:endParaRPr lang="en-US" sz="2500" kern="1200" dirty="0"/>
        </a:p>
      </dsp:txBody>
      <dsp:txXfrm>
        <a:off x="1628528" y="768336"/>
        <a:ext cx="3155566" cy="1409981"/>
      </dsp:txXfrm>
    </dsp:sp>
    <dsp:sp modelId="{CF77CBA8-340D-4873-A122-8268FEB92A12}">
      <dsp:nvSpPr>
        <dsp:cNvPr id="0" name=""/>
        <dsp:cNvSpPr/>
      </dsp:nvSpPr>
      <dsp:spPr>
        <a:xfrm>
          <a:off x="4784095" y="768336"/>
          <a:ext cx="2226683" cy="1409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223" tIns="149223" rIns="149223" bIns="149223" numCol="1" spcCol="1270" anchor="ctr" anchorCtr="0">
          <a:noAutofit/>
        </a:bodyPr>
        <a:lstStyle/>
        <a:p>
          <a:pPr lvl="0" algn="l" defTabSz="488950">
            <a:lnSpc>
              <a:spcPct val="100000"/>
            </a:lnSpc>
            <a:spcBef>
              <a:spcPct val="0"/>
            </a:spcBef>
            <a:spcAft>
              <a:spcPct val="35000"/>
            </a:spcAft>
          </a:pPr>
          <a:r>
            <a:rPr lang="en-US" sz="1100" kern="1200" dirty="0"/>
            <a:t>Percepts may not supply all relevant information</a:t>
          </a:r>
          <a:r>
            <a:rPr lang="en-US" sz="1100" kern="1200" dirty="0">
              <a:latin typeface="Gill Sans MT" panose="020B0502020104020203"/>
            </a:rPr>
            <a:t>. </a:t>
          </a:r>
          <a:r>
            <a:rPr lang="en-US" sz="1100" b="1" kern="1200" dirty="0"/>
            <a:t> </a:t>
          </a:r>
          <a:r>
            <a:rPr lang="en-US" sz="1100" b="1" kern="1200" dirty="0">
              <a:solidFill>
                <a:schemeClr val="accent2"/>
              </a:solidFill>
            </a:rPr>
            <a:t>We can behave rationally even when faced with incomplete information.</a:t>
          </a:r>
          <a:endParaRPr lang="en-US" sz="1100" kern="1200" dirty="0"/>
        </a:p>
        <a:p>
          <a:pPr lvl="0" algn="l" defTabSz="488950">
            <a:lnSpc>
              <a:spcPct val="100000"/>
            </a:lnSpc>
            <a:spcBef>
              <a:spcPct val="0"/>
            </a:spcBef>
            <a:spcAft>
              <a:spcPct val="35000"/>
            </a:spcAft>
          </a:pPr>
          <a:r>
            <a:rPr lang="en-US" sz="1100" kern="1200" dirty="0"/>
            <a:t>E.g., in card game, don’t know cards of others.</a:t>
          </a:r>
        </a:p>
      </dsp:txBody>
      <dsp:txXfrm>
        <a:off x="4784095" y="768336"/>
        <a:ext cx="2226683" cy="1409981"/>
      </dsp:txXfrm>
    </dsp:sp>
    <dsp:sp modelId="{133F75B0-2942-405B-9F6F-55DB3BB9FC3C}">
      <dsp:nvSpPr>
        <dsp:cNvPr id="0" name=""/>
        <dsp:cNvSpPr/>
      </dsp:nvSpPr>
      <dsp:spPr>
        <a:xfrm>
          <a:off x="0" y="2530813"/>
          <a:ext cx="7012370" cy="14099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290CE-6B33-4549-981D-BCA1295E6641}">
      <dsp:nvSpPr>
        <dsp:cNvPr id="0" name=""/>
        <dsp:cNvSpPr/>
      </dsp:nvSpPr>
      <dsp:spPr>
        <a:xfrm>
          <a:off x="426519" y="2848058"/>
          <a:ext cx="775489" cy="775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ACB593-6F3F-49A5-8CF6-730ED836BC0A}">
      <dsp:nvSpPr>
        <dsp:cNvPr id="0" name=""/>
        <dsp:cNvSpPr/>
      </dsp:nvSpPr>
      <dsp:spPr>
        <a:xfrm>
          <a:off x="1628528" y="2530813"/>
          <a:ext cx="3155566" cy="1409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223" tIns="149223" rIns="149223" bIns="149223" numCol="1" spcCol="1270" anchor="ctr" anchorCtr="0">
          <a:noAutofit/>
        </a:bodyPr>
        <a:lstStyle/>
        <a:p>
          <a:pPr lvl="0" algn="l" defTabSz="1111250">
            <a:lnSpc>
              <a:spcPct val="100000"/>
            </a:lnSpc>
            <a:spcBef>
              <a:spcPct val="0"/>
            </a:spcBef>
            <a:spcAft>
              <a:spcPct val="35000"/>
            </a:spcAft>
          </a:pPr>
          <a:r>
            <a:rPr lang="en-US" sz="2500" b="1" kern="1200" dirty="0"/>
            <a:t>Rational is different from being perfect</a:t>
          </a:r>
          <a:endParaRPr lang="en-US" sz="2500" kern="1200" dirty="0"/>
        </a:p>
      </dsp:txBody>
      <dsp:txXfrm>
        <a:off x="1628528" y="2530813"/>
        <a:ext cx="3155566" cy="1409981"/>
      </dsp:txXfrm>
    </dsp:sp>
    <dsp:sp modelId="{F5A21566-ECDD-4991-B28F-0CC61D78D70C}">
      <dsp:nvSpPr>
        <dsp:cNvPr id="0" name=""/>
        <dsp:cNvSpPr/>
      </dsp:nvSpPr>
      <dsp:spPr>
        <a:xfrm>
          <a:off x="4784095" y="2530813"/>
          <a:ext cx="2226683" cy="1409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223" tIns="149223" rIns="149223" bIns="149223" numCol="1" spcCol="1270" anchor="ctr" anchorCtr="0">
          <a:noAutofit/>
        </a:bodyPr>
        <a:lstStyle/>
        <a:p>
          <a:pPr lvl="0" algn="l" defTabSz="488950">
            <a:lnSpc>
              <a:spcPct val="100000"/>
            </a:lnSpc>
            <a:spcBef>
              <a:spcPct val="0"/>
            </a:spcBef>
            <a:spcAft>
              <a:spcPct val="35000"/>
            </a:spcAft>
          </a:pPr>
          <a:r>
            <a:rPr lang="en-US" sz="1100" kern="1200" dirty="0"/>
            <a:t>Rationality maximizes expected outcome while perfection maximizes actual outcome.</a:t>
          </a:r>
        </a:p>
      </dsp:txBody>
      <dsp:txXfrm>
        <a:off x="4784095" y="2530813"/>
        <a:ext cx="2226683" cy="14099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1E302-5AB6-4DE3-9480-41B65A8CE1C9}">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F878C-6E53-4F64-8F8A-40C44D7ABC13}">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63D341-AAF7-4594-8469-F7C41EF41EA8}">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lvl="0" algn="l" defTabSz="1111250">
            <a:lnSpc>
              <a:spcPct val="90000"/>
            </a:lnSpc>
            <a:spcBef>
              <a:spcPct val="0"/>
            </a:spcBef>
            <a:spcAft>
              <a:spcPct val="35000"/>
            </a:spcAft>
          </a:pPr>
          <a:r>
            <a:rPr lang="en-US" sz="2500" kern="1200"/>
            <a:t>Must first specify the setting for intelligent agent design</a:t>
          </a:r>
        </a:p>
      </dsp:txBody>
      <dsp:txXfrm>
        <a:off x="1553633" y="574"/>
        <a:ext cx="5458736" cy="1345137"/>
      </dsp:txXfrm>
    </dsp:sp>
    <dsp:sp modelId="{5F3DE599-C22C-4ACE-BDD5-E1EFBDF17346}">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30955F-0EAE-4A62-885C-46E371DD2D2F}">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942536-D321-4AFA-95F3-C21837196DAF}">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lvl="0" algn="l" defTabSz="1111250">
            <a:lnSpc>
              <a:spcPct val="90000"/>
            </a:lnSpc>
            <a:spcBef>
              <a:spcPct val="0"/>
            </a:spcBef>
            <a:spcAft>
              <a:spcPct val="35000"/>
            </a:spcAft>
          </a:pPr>
          <a:r>
            <a:rPr lang="en-US" sz="2500" kern="1200"/>
            <a:t>Agents can be described by their PEAS.</a:t>
          </a:r>
        </a:p>
      </dsp:txBody>
      <dsp:txXfrm>
        <a:off x="1553633" y="1681996"/>
        <a:ext cx="5458736" cy="1345137"/>
      </dsp:txXfrm>
    </dsp:sp>
    <dsp:sp modelId="{54BDB952-A772-4A36-BF33-76583703CDA3}">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5D7B0-DB12-4F98-9D3A-42F7903D5A2C}">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A5695A-E94B-4564-874A-D262B5AABC58}">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lvl="0" algn="l" defTabSz="1111250">
            <a:lnSpc>
              <a:spcPct val="90000"/>
            </a:lnSpc>
            <a:spcBef>
              <a:spcPct val="0"/>
            </a:spcBef>
            <a:spcAft>
              <a:spcPct val="35000"/>
            </a:spcAft>
          </a:pPr>
          <a:r>
            <a:rPr lang="en-US" sz="2500" kern="1200"/>
            <a:t>A rational agent maximizes the performance measure for their PEAS</a:t>
          </a:r>
        </a:p>
      </dsp:txBody>
      <dsp:txXfrm>
        <a:off x="1553633" y="3363418"/>
        <a:ext cx="5458736" cy="13451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6840B-7CFB-4725-9721-23473BA1BA58}">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D56B7-6598-403F-B568-9C7BF8C85044}">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CCA930-E3FE-48CE-BAB4-71A202BF934E}">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lvl="0" algn="l" defTabSz="1111250">
            <a:lnSpc>
              <a:spcPct val="100000"/>
            </a:lnSpc>
            <a:spcBef>
              <a:spcPct val="0"/>
            </a:spcBef>
            <a:spcAft>
              <a:spcPct val="35000"/>
            </a:spcAft>
          </a:pPr>
          <a:r>
            <a:rPr lang="en-US" sz="2500" kern="1200"/>
            <a:t>Specifying the task environment is always  the first step in designing agent</a:t>
          </a:r>
        </a:p>
      </dsp:txBody>
      <dsp:txXfrm>
        <a:off x="1553633" y="574"/>
        <a:ext cx="5458736" cy="1345137"/>
      </dsp:txXfrm>
    </dsp:sp>
    <dsp:sp modelId="{41E25AD8-0B8A-455F-940F-4754C7DCDD8F}">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85019C-B941-4F42-9471-0FA5978DEE93}">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D9D37F-79D9-465F-B40A-B8CE64D8CAAF}">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lvl="0" algn="l" defTabSz="1111250">
            <a:lnSpc>
              <a:spcPct val="100000"/>
            </a:lnSpc>
            <a:spcBef>
              <a:spcPct val="0"/>
            </a:spcBef>
            <a:spcAft>
              <a:spcPct val="35000"/>
            </a:spcAft>
          </a:pPr>
          <a:r>
            <a:rPr lang="en-US" sz="2500" kern="1200"/>
            <a:t>PEAS:</a:t>
          </a:r>
        </a:p>
      </dsp:txBody>
      <dsp:txXfrm>
        <a:off x="1553633" y="1681996"/>
        <a:ext cx="3155566" cy="1345137"/>
      </dsp:txXfrm>
    </dsp:sp>
    <dsp:sp modelId="{24E7C0AF-FA03-4254-BA8A-C144953243B5}">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lvl="0" algn="l" defTabSz="622300">
            <a:lnSpc>
              <a:spcPct val="100000"/>
            </a:lnSpc>
            <a:spcBef>
              <a:spcPct val="0"/>
            </a:spcBef>
            <a:spcAft>
              <a:spcPct val="35000"/>
            </a:spcAft>
          </a:pPr>
          <a:r>
            <a:rPr lang="en-US" sz="1400" b="1" kern="1200"/>
            <a:t>P</a:t>
          </a:r>
          <a:r>
            <a:rPr lang="en-US" sz="1400" kern="1200"/>
            <a:t>erformance</a:t>
          </a:r>
        </a:p>
        <a:p>
          <a:pPr lvl="0" algn="l" defTabSz="622300">
            <a:lnSpc>
              <a:spcPct val="100000"/>
            </a:lnSpc>
            <a:spcBef>
              <a:spcPct val="0"/>
            </a:spcBef>
            <a:spcAft>
              <a:spcPct val="35000"/>
            </a:spcAft>
          </a:pPr>
          <a:r>
            <a:rPr lang="en-US" sz="1400" b="1" kern="1200"/>
            <a:t>E</a:t>
          </a:r>
          <a:r>
            <a:rPr lang="en-US" sz="1400" kern="1200"/>
            <a:t>nvironment</a:t>
          </a:r>
        </a:p>
        <a:p>
          <a:pPr lvl="0" algn="l" defTabSz="622300">
            <a:lnSpc>
              <a:spcPct val="100000"/>
            </a:lnSpc>
            <a:spcBef>
              <a:spcPct val="0"/>
            </a:spcBef>
            <a:spcAft>
              <a:spcPct val="35000"/>
            </a:spcAft>
          </a:pPr>
          <a:r>
            <a:rPr lang="en-US" sz="1400" b="1" kern="1200"/>
            <a:t>A</a:t>
          </a:r>
          <a:r>
            <a:rPr lang="en-US" sz="1400" kern="1200"/>
            <a:t>ctuators</a:t>
          </a:r>
        </a:p>
        <a:p>
          <a:pPr lvl="0" algn="l" defTabSz="622300">
            <a:lnSpc>
              <a:spcPct val="100000"/>
            </a:lnSpc>
            <a:spcBef>
              <a:spcPct val="0"/>
            </a:spcBef>
            <a:spcAft>
              <a:spcPct val="35000"/>
            </a:spcAft>
          </a:pPr>
          <a:r>
            <a:rPr lang="en-US" sz="1400" b="1" kern="1200" dirty="0"/>
            <a:t>S</a:t>
          </a:r>
          <a:r>
            <a:rPr lang="en-US" sz="1400" kern="1200" dirty="0"/>
            <a:t>ensors</a:t>
          </a:r>
        </a:p>
      </dsp:txBody>
      <dsp:txXfrm>
        <a:off x="4709200" y="1681996"/>
        <a:ext cx="2303169" cy="1345137"/>
      </dsp:txXfrm>
    </dsp:sp>
    <dsp:sp modelId="{CCC15C75-BA3B-4CC9-A531-D444A1232772}">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F783BC-D404-4BFE-8C0A-398C436A16C1}">
      <dsp:nvSpPr>
        <dsp:cNvPr id="0" name=""/>
        <dsp:cNvSpPr/>
      </dsp:nvSpPr>
      <dsp:spPr>
        <a:xfrm>
          <a:off x="406904" y="3666074"/>
          <a:ext cx="739825" cy="739825"/>
        </a:xfrm>
        <a:prstGeom prst="rect">
          <a:avLst/>
        </a:prstGeom>
        <a:solidFill>
          <a:schemeClr val="accent4">
            <a:hueOff val="0"/>
            <a:satOff val="0"/>
            <a:lumOff val="0"/>
            <a:alphaOff val="0"/>
          </a:schemeClr>
        </a:solid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7BB59B-54C2-44E2-9A8D-1C57D74EF608}">
      <dsp:nvSpPr>
        <dsp:cNvPr id="0" name=""/>
        <dsp:cNvSpPr/>
      </dsp:nvSpPr>
      <dsp:spPr>
        <a:xfrm>
          <a:off x="1553633" y="3363418"/>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lvl="0" algn="l" defTabSz="1111250">
            <a:lnSpc>
              <a:spcPct val="100000"/>
            </a:lnSpc>
            <a:spcBef>
              <a:spcPct val="0"/>
            </a:spcBef>
            <a:spcAft>
              <a:spcPct val="35000"/>
            </a:spcAft>
          </a:pPr>
          <a:r>
            <a:rPr lang="en-US" sz="2500" kern="1200" dirty="0"/>
            <a:t>PAGE Description</a:t>
          </a:r>
        </a:p>
      </dsp:txBody>
      <dsp:txXfrm>
        <a:off x="1553633" y="3363418"/>
        <a:ext cx="3155566" cy="1345137"/>
      </dsp:txXfrm>
    </dsp:sp>
    <dsp:sp modelId="{12365B5E-CA7E-4AF9-B133-7A4E6D1FFF24}">
      <dsp:nvSpPr>
        <dsp:cNvPr id="0" name=""/>
        <dsp:cNvSpPr/>
      </dsp:nvSpPr>
      <dsp:spPr>
        <a:xfrm>
          <a:off x="4709200" y="3363418"/>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lvl="0" algn="l" defTabSz="622300">
            <a:lnSpc>
              <a:spcPct val="100000"/>
            </a:lnSpc>
            <a:spcBef>
              <a:spcPct val="0"/>
            </a:spcBef>
            <a:spcAft>
              <a:spcPct val="35000"/>
            </a:spcAft>
          </a:pPr>
          <a:r>
            <a:rPr lang="en-US" sz="1400" kern="1200" dirty="0"/>
            <a:t>Percepts</a:t>
          </a:r>
        </a:p>
        <a:p>
          <a:pPr lvl="0" algn="l" defTabSz="622300">
            <a:lnSpc>
              <a:spcPct val="100000"/>
            </a:lnSpc>
            <a:spcBef>
              <a:spcPct val="0"/>
            </a:spcBef>
            <a:spcAft>
              <a:spcPct val="35000"/>
            </a:spcAft>
          </a:pPr>
          <a:r>
            <a:rPr lang="en-US" sz="1400" kern="1200" dirty="0"/>
            <a:t>Actions</a:t>
          </a:r>
        </a:p>
        <a:p>
          <a:pPr lvl="0" algn="l" defTabSz="622300">
            <a:lnSpc>
              <a:spcPct val="100000"/>
            </a:lnSpc>
            <a:spcBef>
              <a:spcPct val="0"/>
            </a:spcBef>
            <a:spcAft>
              <a:spcPct val="35000"/>
            </a:spcAft>
          </a:pPr>
          <a:r>
            <a:rPr lang="en-US" sz="1400" kern="1200" dirty="0"/>
            <a:t>Goals</a:t>
          </a:r>
        </a:p>
        <a:p>
          <a:pPr lvl="0" algn="l" defTabSz="622300">
            <a:lnSpc>
              <a:spcPct val="100000"/>
            </a:lnSpc>
            <a:spcBef>
              <a:spcPct val="0"/>
            </a:spcBef>
            <a:spcAft>
              <a:spcPct val="35000"/>
            </a:spcAft>
          </a:pPr>
          <a:r>
            <a:rPr lang="en-US" sz="1400" kern="1200" dirty="0"/>
            <a:t>Environment</a:t>
          </a:r>
        </a:p>
      </dsp:txBody>
      <dsp:txXfrm>
        <a:off x="4709200" y="3363418"/>
        <a:ext cx="2303169" cy="13451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33FC9-9E76-4CFD-8C5B-7F3ECBD5F28F}">
      <dsp:nvSpPr>
        <dsp:cNvPr id="0" name=""/>
        <dsp:cNvSpPr/>
      </dsp:nvSpPr>
      <dsp:spPr>
        <a:xfrm>
          <a:off x="0" y="1954"/>
          <a:ext cx="7012370" cy="99057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A2513-C24A-4677-BDAF-497B4FDB75C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0A9003-C607-43AD-931A-835C9B3CA827}">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lvl="0" algn="l" defTabSz="711200">
            <a:lnSpc>
              <a:spcPct val="100000"/>
            </a:lnSpc>
            <a:spcBef>
              <a:spcPct val="0"/>
            </a:spcBef>
            <a:spcAft>
              <a:spcPct val="35000"/>
            </a:spcAft>
          </a:pPr>
          <a:r>
            <a:rPr lang="en-US" sz="1600" b="0" kern="1200" dirty="0">
              <a:solidFill>
                <a:srgbClr val="C00000"/>
              </a:solidFill>
            </a:rPr>
            <a:t>Performance measure:</a:t>
          </a:r>
          <a:r>
            <a:rPr lang="en-US" sz="1600" b="1" kern="1200" dirty="0"/>
            <a:t> </a:t>
          </a:r>
          <a:r>
            <a:rPr lang="en-US" sz="1600" b="1" kern="1200" dirty="0">
              <a:solidFill>
                <a:schemeClr val="accent6">
                  <a:lumMod val="50000"/>
                </a:schemeClr>
              </a:solidFill>
            </a:rPr>
            <a:t>An </a:t>
          </a:r>
          <a:r>
            <a:rPr lang="en-US" sz="1600" b="1" i="1" kern="1200" dirty="0">
              <a:solidFill>
                <a:schemeClr val="accent6">
                  <a:lumMod val="50000"/>
                </a:schemeClr>
              </a:solidFill>
            </a:rPr>
            <a:t>objective criterion for success</a:t>
          </a:r>
          <a:r>
            <a:rPr lang="en-US" sz="1600" b="1" kern="1200" dirty="0">
              <a:solidFill>
                <a:schemeClr val="accent6">
                  <a:lumMod val="50000"/>
                </a:schemeClr>
              </a:solidFill>
            </a:rPr>
            <a:t> of an agent's behavior.</a:t>
          </a:r>
          <a:r>
            <a:rPr lang="en-US" sz="1600" b="1" kern="1200" dirty="0">
              <a:solidFill>
                <a:schemeClr val="accent6">
                  <a:lumMod val="50000"/>
                </a:schemeClr>
              </a:solidFill>
              <a:latin typeface="Gill Sans MT" panose="020B0502020104020203"/>
            </a:rPr>
            <a:t> </a:t>
          </a:r>
          <a:r>
            <a:rPr lang="en-US" sz="1600" kern="1200" dirty="0">
              <a:solidFill>
                <a:schemeClr val="accent6">
                  <a:lumMod val="50000"/>
                </a:schemeClr>
              </a:solidFill>
            </a:rPr>
            <a:t>The performance measure depends on the </a:t>
          </a:r>
          <a:r>
            <a:rPr lang="en-US" sz="1600" b="1" kern="1200" dirty="0">
              <a:solidFill>
                <a:schemeClr val="accent6">
                  <a:lumMod val="50000"/>
                </a:schemeClr>
              </a:solidFill>
            </a:rPr>
            <a:t>agent function</a:t>
          </a:r>
          <a:r>
            <a:rPr lang="en-US" sz="1600" kern="1200" dirty="0">
              <a:solidFill>
                <a:schemeClr val="accent6">
                  <a:lumMod val="50000"/>
                </a:schemeClr>
              </a:solidFill>
            </a:rPr>
            <a:t>.</a:t>
          </a:r>
          <a:endParaRPr lang="en-US" sz="1600" b="0" i="0" u="none" strike="noStrike" kern="1200" cap="none" baseline="0" noProof="0" dirty="0">
            <a:solidFill>
              <a:schemeClr val="accent6">
                <a:lumMod val="50000"/>
              </a:schemeClr>
            </a:solidFill>
          </a:endParaRPr>
        </a:p>
      </dsp:txBody>
      <dsp:txXfrm>
        <a:off x="1144111" y="1954"/>
        <a:ext cx="5868258" cy="990573"/>
      </dsp:txXfrm>
    </dsp:sp>
    <dsp:sp modelId="{C7DEF7F0-4A05-4454-B155-3DD40606915B}">
      <dsp:nvSpPr>
        <dsp:cNvPr id="0" name=""/>
        <dsp:cNvSpPr/>
      </dsp:nvSpPr>
      <dsp:spPr>
        <a:xfrm>
          <a:off x="0" y="1240170"/>
          <a:ext cx="7012370" cy="99057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1DD5DC-EF19-4143-8444-CADABD15A167}">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5208D6-AEA5-4B16-B06A-2801AE2E5E58}">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lvl="0" algn="l" defTabSz="711200">
            <a:lnSpc>
              <a:spcPct val="100000"/>
            </a:lnSpc>
            <a:spcBef>
              <a:spcPct val="0"/>
            </a:spcBef>
            <a:spcAft>
              <a:spcPct val="35000"/>
            </a:spcAft>
          </a:pPr>
          <a:r>
            <a:rPr lang="en-US" sz="1600" b="1" kern="1200" dirty="0">
              <a:solidFill>
                <a:schemeClr val="accent1">
                  <a:lumMod val="75000"/>
                </a:schemeClr>
              </a:solidFill>
            </a:rPr>
            <a:t>Performance measures of a vacuum-cleaner agent:</a:t>
          </a:r>
          <a:r>
            <a:rPr lang="en-US" sz="1600" b="1" kern="1200" dirty="0"/>
            <a:t> amount of dirt cleaned up, amount of time taken, amount of electricity consumed, level of noise generated, etc.</a:t>
          </a:r>
          <a:endParaRPr lang="en-US" sz="1600" kern="1200" dirty="0"/>
        </a:p>
      </dsp:txBody>
      <dsp:txXfrm>
        <a:off x="1144111" y="1240170"/>
        <a:ext cx="5868258" cy="990573"/>
      </dsp:txXfrm>
    </dsp:sp>
    <dsp:sp modelId="{40A92263-A1B4-4857-B7C8-5E82968B7EE7}">
      <dsp:nvSpPr>
        <dsp:cNvPr id="0" name=""/>
        <dsp:cNvSpPr/>
      </dsp:nvSpPr>
      <dsp:spPr>
        <a:xfrm>
          <a:off x="0" y="2478387"/>
          <a:ext cx="7012370" cy="99057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CBB63-C0A5-4BB5-B846-22626B3C1D48}">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E36D6B-55B8-41EE-8238-974250192D68}">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lvl="0" algn="l" defTabSz="711200">
            <a:lnSpc>
              <a:spcPct val="100000"/>
            </a:lnSpc>
            <a:spcBef>
              <a:spcPct val="0"/>
            </a:spcBef>
            <a:spcAft>
              <a:spcPct val="35000"/>
            </a:spcAft>
          </a:pPr>
          <a:r>
            <a:rPr lang="en-US" sz="1600" b="1" kern="1200" dirty="0">
              <a:solidFill>
                <a:schemeClr val="accent1">
                  <a:lumMod val="75000"/>
                </a:schemeClr>
              </a:solidFill>
            </a:rPr>
            <a:t>Performance measures self-driving car: </a:t>
          </a:r>
          <a:r>
            <a:rPr lang="en-US" sz="1600" b="1" kern="1200" dirty="0"/>
            <a:t>time to reach destination (minimize), safety, predictability of behavior for other agents, reliability, etc.</a:t>
          </a:r>
          <a:endParaRPr lang="en-US" sz="1600" kern="1200" dirty="0"/>
        </a:p>
      </dsp:txBody>
      <dsp:txXfrm>
        <a:off x="1144111" y="2478387"/>
        <a:ext cx="5868258" cy="990573"/>
      </dsp:txXfrm>
    </dsp:sp>
    <dsp:sp modelId="{93064C14-2785-4609-AD72-5DCB53D046CF}">
      <dsp:nvSpPr>
        <dsp:cNvPr id="0" name=""/>
        <dsp:cNvSpPr/>
      </dsp:nvSpPr>
      <dsp:spPr>
        <a:xfrm>
          <a:off x="0" y="3716603"/>
          <a:ext cx="7012370" cy="99057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550F0-CD86-4886-895E-6CD428EB2D3F}">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384647F-9D59-4CE6-96B6-5428C13CC986}">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lvl="0" algn="l" defTabSz="711200">
            <a:lnSpc>
              <a:spcPct val="100000"/>
            </a:lnSpc>
            <a:spcBef>
              <a:spcPct val="0"/>
            </a:spcBef>
            <a:spcAft>
              <a:spcPct val="35000"/>
            </a:spcAft>
          </a:pPr>
          <a:r>
            <a:rPr lang="en-US" sz="1600" b="1" kern="1200" dirty="0">
              <a:solidFill>
                <a:schemeClr val="accent1">
                  <a:lumMod val="75000"/>
                </a:schemeClr>
              </a:solidFill>
            </a:rPr>
            <a:t>Performance measure of game-playing agent:</a:t>
          </a:r>
          <a:r>
            <a:rPr lang="en-US" sz="1600" b="1" kern="1200" dirty="0"/>
            <a:t> win/loss percentage (maximize), robustness, unpredictability (to “confuse” opponent), etc.</a:t>
          </a:r>
          <a:endParaRPr lang="en-US" sz="1600" kern="1200" dirty="0"/>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8/9/2023</a:t>
            </a:fld>
            <a:endParaRPr lang="en-US" dirty="0"/>
          </a:p>
        </p:txBody>
      </p:sp>
      <p:sp>
        <p:nvSpPr>
          <p:cNvPr id="4" name="Footer Placeholder 3">
            <a:extLst>
              <a:ext uri="{FF2B5EF4-FFF2-40B4-BE49-F238E27FC236}">
                <a16:creationId xmlns:a16="http://schemas.microsoft.com/office/drawing/2014/main" xmlns=""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8/9/2023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crunch.com/2012/06/18/facebook-scoops-up-face-com-for-100m-to-bolster-its-facial-recognition-tec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4272417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Alan Turing : Father of AI has given the operational definition of intelligence. A human interrogator posts some written questions to Player B and C. </a:t>
            </a:r>
            <a:r>
              <a:rPr lang="en-US" baseline="0" dirty="0" err="1"/>
              <a:t>A</a:t>
            </a:r>
            <a:r>
              <a:rPr lang="en-US" baseline="0" dirty="0"/>
              <a:t> </a:t>
            </a:r>
            <a:r>
              <a:rPr lang="en-US" dirty="0"/>
              <a:t>Player B and C process the question and submit the answers in textual</a:t>
            </a:r>
            <a:r>
              <a:rPr lang="en-US" baseline="0" dirty="0"/>
              <a:t> format to A. From the answers interrogator has to estimate whether it’s a human or computer. Computer tries to convince investigator that it’s a human being.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341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Alan Turing : Father of AI has given the operational definition of intelligence. A human interrogator posts some written questions to Player B and C. </a:t>
            </a:r>
            <a:r>
              <a:rPr lang="en-US" baseline="0" dirty="0" err="1"/>
              <a:t>A</a:t>
            </a:r>
            <a:r>
              <a:rPr lang="en-US" baseline="0" dirty="0"/>
              <a:t> </a:t>
            </a:r>
            <a:r>
              <a:rPr lang="en-US" dirty="0"/>
              <a:t>Player B and C process the question and submit the answers in textual</a:t>
            </a:r>
            <a:r>
              <a:rPr lang="en-US" baseline="0" dirty="0"/>
              <a:t> format to A. From the answers interrogator has to estimate whether it’s a human or computer. Computer tries to convince investigator that it’s a human being.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921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Cognitive science: s/m that acts like human and acts rationally</a:t>
            </a:r>
          </a:p>
          <a:p>
            <a:r>
              <a:rPr lang="en-US" sz="1200" b="0" i="0" u="none" strike="noStrike" kern="1200" baseline="0" dirty="0">
                <a:solidFill>
                  <a:schemeClr val="tx1"/>
                </a:solidFill>
                <a:latin typeface="+mn-lt"/>
                <a:ea typeface="+mn-ea"/>
                <a:cs typeface="+mn-cs"/>
              </a:rPr>
              <a:t>we must have some way of determining how humans think. We need to get </a:t>
            </a:r>
            <a:r>
              <a:rPr lang="en-US" sz="1200" b="0" i="1" u="none" strike="noStrike" kern="1200" baseline="0" dirty="0">
                <a:solidFill>
                  <a:schemeClr val="tx1"/>
                </a:solidFill>
                <a:latin typeface="+mn-lt"/>
                <a:ea typeface="+mn-ea"/>
                <a:cs typeface="+mn-cs"/>
              </a:rPr>
              <a:t>inside </a:t>
            </a:r>
            <a:r>
              <a:rPr lang="en-US" sz="1200" b="0" i="0" u="none" strike="noStrike" kern="1200" baseline="0" dirty="0">
                <a:solidFill>
                  <a:schemeClr val="tx1"/>
                </a:solidFill>
                <a:latin typeface="+mn-lt"/>
                <a:ea typeface="+mn-ea"/>
                <a:cs typeface="+mn-cs"/>
              </a:rPr>
              <a:t>the actual workings of human minds.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047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090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2400" dirty="0"/>
              <a:t>An agent should strive to "</a:t>
            </a:r>
            <a:r>
              <a:rPr lang="en-US" sz="2400" dirty="0">
                <a:solidFill>
                  <a:srgbClr val="FF0000"/>
                </a:solidFill>
              </a:rPr>
              <a:t>do the right thing</a:t>
            </a:r>
            <a:r>
              <a:rPr lang="en-US" sz="2400" dirty="0"/>
              <a:t>", based on what:</a:t>
            </a:r>
          </a:p>
          <a:p>
            <a:pPr lvl="1" eaLnBrk="1" hangingPunct="1">
              <a:defRPr/>
            </a:pPr>
            <a:r>
              <a:rPr lang="en-US" sz="2400" dirty="0">
                <a:solidFill>
                  <a:srgbClr val="008000"/>
                </a:solidFill>
              </a:rPr>
              <a:t>it can perceive and </a:t>
            </a:r>
          </a:p>
          <a:p>
            <a:pPr lvl="1" eaLnBrk="1" hangingPunct="1">
              <a:defRPr/>
            </a:pPr>
            <a:r>
              <a:rPr lang="en-US" sz="2400" dirty="0">
                <a:solidFill>
                  <a:srgbClr val="008000"/>
                </a:solidFill>
              </a:rPr>
              <a:t>the actions it can perform. </a:t>
            </a:r>
            <a:endParaRPr lang="en-US" sz="2400" dirty="0"/>
          </a:p>
          <a:p>
            <a:pPr eaLnBrk="1" hangingPunct="1">
              <a:defRPr/>
            </a:pPr>
            <a:r>
              <a:rPr lang="en-US" sz="2400" dirty="0"/>
              <a:t>The right action is the one that will cause </a:t>
            </a:r>
            <a:r>
              <a:rPr lang="en-US" sz="2400" dirty="0">
                <a:solidFill>
                  <a:srgbClr val="FF0000"/>
                </a:solidFill>
              </a:rPr>
              <a:t>the agent to be most successful</a:t>
            </a:r>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53043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rational agent </a:t>
            </a:r>
            <a:r>
              <a:rPr lang="en-US" dirty="0"/>
              <a:t>is one that acts so as to achieve the best outcome or, when there is uncertainty, the best expected outcome.</a:t>
            </a:r>
          </a:p>
          <a:p>
            <a:r>
              <a:rPr lang="en-US" dirty="0"/>
              <a:t>Road crossing…. No vehicles…crossed…something falls from above…is agent not rational?</a:t>
            </a:r>
          </a:p>
          <a:p>
            <a:r>
              <a:rPr lang="en-US" dirty="0"/>
              <a:t>It has to be ability to act to receive the percept (look left right on road) and then take actions (walk)</a:t>
            </a:r>
          </a:p>
          <a:p>
            <a:pPr algn="l"/>
            <a:r>
              <a:rPr lang="en-US" sz="1800" b="0" i="0" u="none" strike="noStrike" baseline="0" dirty="0">
                <a:latin typeface="Times New Roman" panose="02020603050405020304" pitchFamily="18" charset="0"/>
              </a:rPr>
              <a:t>Say, if an agent does not look both ways before crossing a busy road, then its percept sequence will not tell it that there is a large truck approaching at high speed. </a:t>
            </a:r>
          </a:p>
          <a:p>
            <a:pPr algn="l"/>
            <a:r>
              <a:rPr lang="en-US" sz="1800" b="0" i="0" u="none" strike="noStrike" baseline="0" dirty="0">
                <a:latin typeface="Times New Roman" panose="02020603050405020304" pitchFamily="18" charset="0"/>
              </a:rPr>
              <a:t>The definition seems to say that it would be OK for it to cross the road. In fact, this interpretation is wrong on two counts. First, it would not be rational</a:t>
            </a:r>
          </a:p>
          <a:p>
            <a:pPr algn="l"/>
            <a:r>
              <a:rPr lang="en-US" sz="1800" b="0" i="0" u="none" strike="noStrike" baseline="0" dirty="0">
                <a:latin typeface="Times New Roman" panose="02020603050405020304" pitchFamily="18" charset="0"/>
              </a:rPr>
              <a:t>to cross the road: the risk of crossing without looking is too great. Second, an ideal rational agent would have chosen the "looking" action before stepping into the street, because looking helps maximize the expected performance. Doing actions </a:t>
            </a:r>
            <a:r>
              <a:rPr lang="en-US" sz="1800" b="0" i="1" u="none" strike="noStrike" baseline="0" dirty="0">
                <a:latin typeface="Times New Roman" panose="02020603050405020304" pitchFamily="18" charset="0"/>
              </a:rPr>
              <a:t>in order to obtain useful information </a:t>
            </a:r>
            <a:r>
              <a:rPr lang="en-US" sz="1800" b="0" i="0" u="none" strike="noStrike" baseline="0" dirty="0">
                <a:latin typeface="Times New Roman" panose="02020603050405020304" pitchFamily="18" charset="0"/>
              </a:rPr>
              <a:t>is an important part of rationality</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Consider a clock. It can be thought of as just an inanimate object, or it can be thought of as a simple agent. As an agent, most clocks always do the right action: moving their hands (or displaying digits) in the proper fashion. Clocks are a kind of degenerate agent in that their percept sequence is empty; no matter what happens outside, the clock's action should be unaffected. Well, this is not quite true. If the clock and its owner take a trip from California to Australia, the right thing for the clock to do would be to turn itself back six hours. We do not get upset at our clocks for failing to do this because we realize that they are acting rationally, given their lack of perceptual equipment.</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33108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Verdana" panose="020B0604030504040204" pitchFamily="34" charset="0"/>
              </a:rPr>
              <a:t>(ex fuzzy inference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Verdana" panose="020B0604030504040204" pitchFamily="34" charset="0"/>
              </a:rPr>
              <a:t>In order to define reactivity we shall first define the notion of logical agent and consider what are Knowledge Based Agents.</a:t>
            </a:r>
            <a:r>
              <a:rPr lang="en-US" dirty="0"/>
              <a:t/>
            </a:r>
            <a:br>
              <a:rPr lang="en-US" dirty="0"/>
            </a:br>
            <a:r>
              <a:rPr lang="en-US" b="0" i="0" dirty="0">
                <a:solidFill>
                  <a:srgbClr val="404040"/>
                </a:solidFill>
                <a:effectLst/>
                <a:latin typeface="Verdana" panose="020B0604030504040204" pitchFamily="34" charset="0"/>
              </a:rPr>
              <a:t>Concept of Logical </a:t>
            </a:r>
            <a:r>
              <a:rPr lang="en-US" b="0" i="0" dirty="0" err="1">
                <a:solidFill>
                  <a:srgbClr val="404040"/>
                </a:solidFill>
                <a:effectLst/>
                <a:latin typeface="Verdana" panose="020B0604030504040204" pitchFamily="34" charset="0"/>
              </a:rPr>
              <a:t>Agent.“An</a:t>
            </a:r>
            <a:r>
              <a:rPr lang="en-US" b="0" i="0" dirty="0">
                <a:solidFill>
                  <a:srgbClr val="404040"/>
                </a:solidFill>
                <a:effectLst/>
                <a:latin typeface="Verdana" panose="020B0604030504040204" pitchFamily="34" charset="0"/>
              </a:rPr>
              <a:t> agent that can form representations of the </a:t>
            </a:r>
            <a:r>
              <a:rPr lang="en-US" b="0" i="0" dirty="0" err="1">
                <a:solidFill>
                  <a:srgbClr val="404040"/>
                </a:solidFill>
                <a:effectLst/>
                <a:latin typeface="Verdana" panose="020B0604030504040204" pitchFamily="34" charset="0"/>
              </a:rPr>
              <a:t>world,use</a:t>
            </a:r>
            <a:r>
              <a:rPr lang="en-US" b="0" i="0" dirty="0">
                <a:solidFill>
                  <a:srgbClr val="404040"/>
                </a:solidFill>
                <a:effectLst/>
                <a:latin typeface="Verdana" panose="020B0604030504040204" pitchFamily="34" charset="0"/>
              </a:rPr>
              <a:t> a process of inference to derive new references of the </a:t>
            </a:r>
            <a:r>
              <a:rPr lang="en-US" b="0" i="0" dirty="0" err="1">
                <a:solidFill>
                  <a:srgbClr val="404040"/>
                </a:solidFill>
                <a:effectLst/>
                <a:latin typeface="Verdana" panose="020B0604030504040204" pitchFamily="34" charset="0"/>
              </a:rPr>
              <a:t>worldand</a:t>
            </a:r>
            <a:r>
              <a:rPr lang="en-US" b="0" i="0" dirty="0">
                <a:solidFill>
                  <a:srgbClr val="404040"/>
                </a:solidFill>
                <a:effectLst/>
                <a:latin typeface="Verdana" panose="020B0604030504040204" pitchFamily="34" charset="0"/>
              </a:rPr>
              <a:t> use these new representatives to decide what to do.”</a:t>
            </a:r>
          </a:p>
          <a:p>
            <a:pPr algn="l"/>
            <a:r>
              <a:rPr lang="en-US" b="0" i="0" dirty="0">
                <a:solidFill>
                  <a:srgbClr val="404040"/>
                </a:solidFill>
                <a:effectLst/>
                <a:latin typeface="Verdana" panose="020B0604030504040204" pitchFamily="34" charset="0"/>
              </a:rPr>
              <a:t>Knowledge Based agents are flexible </a:t>
            </a:r>
            <a:r>
              <a:rPr lang="en-US" b="0" i="0" dirty="0" err="1">
                <a:solidFill>
                  <a:srgbClr val="404040"/>
                </a:solidFill>
                <a:effectLst/>
                <a:latin typeface="Verdana" panose="020B0604030504040204" pitchFamily="34" charset="0"/>
              </a:rPr>
              <a:t>i.e</a:t>
            </a:r>
            <a:r>
              <a:rPr lang="en-US" b="0" i="0" dirty="0">
                <a:solidFill>
                  <a:srgbClr val="404040"/>
                </a:solidFill>
                <a:effectLst/>
                <a:latin typeface="Verdana" panose="020B0604030504040204" pitchFamily="34" charset="0"/>
              </a:rPr>
              <a:t> they can adapt to changes in the environment and update the relevant knowledge. The central component of the KBA is its knowledge base which consists of a set of sentences expressed in a special language called the knowledge representation language. It represents some assertion about the world. Two tasks namely TELL and ASK allow sentences to be added and retrieved from the Knowledge base.  New sentences can be derived from the older ones using a process called inference.</a:t>
            </a:r>
          </a:p>
          <a:p>
            <a:r>
              <a:rPr lang="en-US" dirty="0"/>
              <a:t/>
            </a:r>
            <a:br>
              <a:rPr lang="en-US"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374074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also called as PAGE representation/Descriptions</a:t>
            </a:r>
          </a:p>
          <a:p>
            <a:r>
              <a:rPr lang="en-US" dirty="0"/>
              <a:t>Percepts   Actions    Goals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Sensors,  Actuators  </a:t>
            </a:r>
            <a:r>
              <a:rPr lang="en-US" dirty="0" err="1"/>
              <a:t>Performance_Measures</a:t>
            </a:r>
            <a:r>
              <a:rPr lang="en-US" dirty="0"/>
              <a:t>   Environment</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33</a:t>
            </a:fld>
            <a:endParaRPr lang="en-US" dirty="0"/>
          </a:p>
        </p:txBody>
      </p:sp>
    </p:spTree>
    <p:extLst>
      <p:ext uri="{BB962C8B-B14F-4D97-AF65-F5344CB8AC3E}">
        <p14:creationId xmlns:p14="http://schemas.microsoft.com/office/powerpoint/2010/main" val="1621370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stochastic, certain amount of</a:t>
            </a:r>
            <a:r>
              <a:rPr lang="en-US" baseline="0" dirty="0" smtClean="0"/>
              <a:t> randomness is involved.</a:t>
            </a:r>
            <a:endParaRPr lang="en-IN" dirty="0"/>
          </a:p>
        </p:txBody>
      </p:sp>
      <p:sp>
        <p:nvSpPr>
          <p:cNvPr id="4" name="Slide Number Placeholder 3"/>
          <p:cNvSpPr>
            <a:spLocks noGrp="1"/>
          </p:cNvSpPr>
          <p:nvPr>
            <p:ph type="sldNum" sz="quarter" idx="10"/>
          </p:nvPr>
        </p:nvSpPr>
        <p:spPr/>
        <p:txBody>
          <a:bodyPr/>
          <a:lstStyle/>
          <a:p>
            <a:fld id="{C6B3AB32-59DF-41F1-9618-EDFBF5049629}" type="slidenum">
              <a:rPr lang="en-US" smtClean="0"/>
              <a:t>45</a:t>
            </a:fld>
            <a:endParaRPr lang="en-US" dirty="0"/>
          </a:p>
        </p:txBody>
      </p:sp>
    </p:spTree>
    <p:extLst>
      <p:ext uri="{BB962C8B-B14F-4D97-AF65-F5344CB8AC3E}">
        <p14:creationId xmlns:p14="http://schemas.microsoft.com/office/powerpoint/2010/main" val="1397695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latin typeface="Times New Roman" panose="02020603050405020304" pitchFamily="18" charset="0"/>
              </a:rPr>
              <a:t>if </a:t>
            </a:r>
            <a:r>
              <a:rPr lang="en-US" sz="1800" b="0" i="1" u="none" strike="noStrike" baseline="0" dirty="0">
                <a:latin typeface="Times New Roman" panose="02020603050405020304" pitchFamily="18" charset="0"/>
              </a:rPr>
              <a:t>car-in-front-is-</a:t>
            </a:r>
            <a:r>
              <a:rPr lang="en-US" sz="1800" b="0" i="1" u="none" strike="noStrike" baseline="0" dirty="0" err="1">
                <a:latin typeface="Times New Roman" panose="02020603050405020304" pitchFamily="18" charset="0"/>
              </a:rPr>
              <a:t>bmking</a:t>
            </a:r>
            <a:r>
              <a:rPr lang="en-US" sz="1800" b="0" i="1" u="none" strike="noStrike" baseline="0" dirty="0">
                <a:latin typeface="Times New Roman" panose="02020603050405020304" pitchFamily="18" charset="0"/>
              </a:rPr>
              <a:t> </a:t>
            </a:r>
            <a:r>
              <a:rPr lang="en-US" sz="1800" b="1" i="0" u="none" strike="noStrike" baseline="0" dirty="0">
                <a:latin typeface="Times New Roman" panose="02020603050405020304" pitchFamily="18" charset="0"/>
              </a:rPr>
              <a:t>then </a:t>
            </a:r>
            <a:r>
              <a:rPr lang="en-US" sz="1800" b="0" i="1" u="none" strike="noStrike" baseline="0" dirty="0">
                <a:latin typeface="Times New Roman" panose="02020603050405020304" pitchFamily="18" charset="0"/>
              </a:rPr>
              <a:t>initiate-braking</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49</a:t>
            </a:fld>
            <a:endParaRPr lang="en-US" dirty="0"/>
          </a:p>
        </p:txBody>
      </p:sp>
    </p:spTree>
    <p:extLst>
      <p:ext uri="{BB962C8B-B14F-4D97-AF65-F5344CB8AC3E}">
        <p14:creationId xmlns:p14="http://schemas.microsoft.com/office/powerpoint/2010/main" val="511044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Consider the following more obvious case: from time to time, the driver looks in the rear-view mirror to check on the locations of nearby vehicles. When the driver is not looking in the mirror, the vehicles in the next lane are invisible (i.e., the states in which they are present and absent are indistinguishable); but in order to decide on a lane-change maneuver, the driver needs to know whether or not they are there. The problem illustrated by this example arises because the sensors do not provide access to</a:t>
            </a:r>
          </a:p>
          <a:p>
            <a:pPr algn="l"/>
            <a:r>
              <a:rPr lang="en-US" sz="1800" b="0" i="0" u="none" strike="noStrike" baseline="0" dirty="0">
                <a:latin typeface="Times New Roman" panose="02020603050405020304" pitchFamily="18" charset="0"/>
              </a:rPr>
              <a:t>the complete state of the world. In such cases, the agent may need to maintain some internal state information in order to distinguish between world states that generate the same perceptual input but nonetheless are significantly different. Here, "significantly different" means that different actions are appropriate in the two states.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50</a:t>
            </a:fld>
            <a:endParaRPr lang="en-US" dirty="0"/>
          </a:p>
        </p:txBody>
      </p:sp>
    </p:spTree>
    <p:extLst>
      <p:ext uri="{BB962C8B-B14F-4D97-AF65-F5344CB8AC3E}">
        <p14:creationId xmlns:p14="http://schemas.microsoft.com/office/powerpoint/2010/main" val="1555875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Consider the following more obvious case: from time to time, the driver looks in the rear-view mirror to check on the locations of nearby vehicles. When the driver is not looking in the mirror, the vehicles in the next lane are invisible (i.e., the states in which they are present and absent are indistinguishable); but in order to decide on a lane-change maneuver, the driver needs to know whether or not they are there. The problem illustrated by this example arises because the sensors do not provide access to</a:t>
            </a:r>
          </a:p>
          <a:p>
            <a:pPr algn="l"/>
            <a:r>
              <a:rPr lang="en-US" sz="1800" b="0" i="0" u="none" strike="noStrike" baseline="0" dirty="0">
                <a:latin typeface="Times New Roman" panose="02020603050405020304" pitchFamily="18" charset="0"/>
              </a:rPr>
              <a:t>the complete state of the world. In such cases, the agent may need to maintain some internal state information in order to distinguish between world states that generate the same perceptual input but nonetheless are significantly different. Here, "significantly different" means that different actions are appropriate in the two states.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51</a:t>
            </a:fld>
            <a:endParaRPr lang="en-US" dirty="0"/>
          </a:p>
        </p:txBody>
      </p:sp>
    </p:spTree>
    <p:extLst>
      <p:ext uri="{BB962C8B-B14F-4D97-AF65-F5344CB8AC3E}">
        <p14:creationId xmlns:p14="http://schemas.microsoft.com/office/powerpoint/2010/main" val="3451734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52</a:t>
            </a:fld>
            <a:endParaRPr lang="en-US" dirty="0"/>
          </a:p>
        </p:txBody>
      </p:sp>
    </p:spTree>
    <p:extLst>
      <p:ext uri="{BB962C8B-B14F-4D97-AF65-F5344CB8AC3E}">
        <p14:creationId xmlns:p14="http://schemas.microsoft.com/office/powerpoint/2010/main" val="3349655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B3AB32-59DF-41F1-9618-EDFBF5049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241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Goals alone are not really enough to generate high-quality behavior. For example, there are many action sequences that will get the taxi to its destination, thereby achieving the goal, but some I are quicker, safer, more reliable, or cheaper than others. Goals just provide a crude distinction between "happy" and "unhappy" states, whereas a more general performance measure should j allow a comparison of different world states (or sequences of states) according to exactly how happy they would make the agent if they could be achieved. Because "happy" does not sound very scientific, the customary terminology is to say that if one world state is preferred to another, then it has higher </a:t>
            </a:r>
            <a:r>
              <a:rPr lang="en-US" sz="1800" b="1" i="0" u="none" strike="noStrike" baseline="0" dirty="0">
                <a:latin typeface="Times New Roman" panose="02020603050405020304" pitchFamily="18" charset="0"/>
              </a:rPr>
              <a:t>utility </a:t>
            </a:r>
            <a:r>
              <a:rPr lang="en-US" sz="1800" b="0" i="0" u="none" strike="noStrike" baseline="0" dirty="0">
                <a:latin typeface="Times New Roman" panose="02020603050405020304" pitchFamily="18" charset="0"/>
              </a:rPr>
              <a:t>for the agent. Utility is therefore a function that maps a state9 onto a real number, which describes the j associated degree of happiness.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55</a:t>
            </a:fld>
            <a:endParaRPr lang="en-US" dirty="0"/>
          </a:p>
        </p:txBody>
      </p:sp>
    </p:spTree>
    <p:extLst>
      <p:ext uri="{BB962C8B-B14F-4D97-AF65-F5344CB8AC3E}">
        <p14:creationId xmlns:p14="http://schemas.microsoft.com/office/powerpoint/2010/main" val="590680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60</a:t>
            </a:fld>
            <a:endParaRPr lang="en-US" dirty="0"/>
          </a:p>
        </p:txBody>
      </p:sp>
    </p:spTree>
    <p:extLst>
      <p:ext uri="{BB962C8B-B14F-4D97-AF65-F5344CB8AC3E}">
        <p14:creationId xmlns:p14="http://schemas.microsoft.com/office/powerpoint/2010/main" val="3652991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61</a:t>
            </a:fld>
            <a:endParaRPr lang="en-US" dirty="0"/>
          </a:p>
        </p:txBody>
      </p:sp>
    </p:spTree>
    <p:extLst>
      <p:ext uri="{BB962C8B-B14F-4D97-AF65-F5344CB8AC3E}">
        <p14:creationId xmlns:p14="http://schemas.microsoft.com/office/powerpoint/2010/main" val="1817526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62</a:t>
            </a:fld>
            <a:endParaRPr lang="en-US" dirty="0"/>
          </a:p>
        </p:txBody>
      </p:sp>
    </p:spTree>
    <p:extLst>
      <p:ext uri="{BB962C8B-B14F-4D97-AF65-F5344CB8AC3E}">
        <p14:creationId xmlns:p14="http://schemas.microsoft.com/office/powerpoint/2010/main" val="2504420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63</a:t>
            </a:fld>
            <a:endParaRPr lang="en-US" dirty="0"/>
          </a:p>
        </p:txBody>
      </p:sp>
    </p:spTree>
    <p:extLst>
      <p:ext uri="{BB962C8B-B14F-4D97-AF65-F5344CB8AC3E}">
        <p14:creationId xmlns:p14="http://schemas.microsoft.com/office/powerpoint/2010/main" val="3531833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objective of this course is </a:t>
            </a:r>
            <a:r>
              <a:rPr lang="en-US" altLang="en-US" dirty="0"/>
              <a:t>Introduce to field of AI and key paradigms, core techniques and </a:t>
            </a:r>
            <a:r>
              <a:rPr lang="en-US" altLang="en-US" dirty="0" err="1"/>
              <a:t>algm</a:t>
            </a:r>
            <a:r>
              <a:rPr lang="en-US" altLang="en-US" dirty="0"/>
              <a:t> of AI</a:t>
            </a:r>
          </a:p>
          <a:p>
            <a:r>
              <a:rPr lang="en-US" dirty="0"/>
              <a:t>Understand the basic</a:t>
            </a:r>
            <a:r>
              <a:rPr lang="en-US" baseline="0" dirty="0"/>
              <a:t> of knowledge presentation, knowledge of problem solving techniques and learning methods in AI. How it can be used to solve a problem and build an intelligent system. Also </a:t>
            </a:r>
            <a:r>
              <a:rPr lang="en-US" baseline="0" dirty="0" err="1"/>
              <a:t>analyse</a:t>
            </a:r>
            <a:r>
              <a:rPr lang="en-US" baseline="0" dirty="0"/>
              <a:t> strengths and </a:t>
            </a:r>
            <a:r>
              <a:rPr lang="en-US" baseline="0" dirty="0" err="1"/>
              <a:t>weeknesses</a:t>
            </a:r>
            <a:r>
              <a:rPr lang="en-US" baseline="0" dirty="0"/>
              <a:t> in solving problems of engineering world. How to </a:t>
            </a:r>
            <a:r>
              <a:rPr lang="en-US" baseline="0" dirty="0" err="1"/>
              <a:t>develpo</a:t>
            </a:r>
            <a:r>
              <a:rPr lang="en-US" baseline="0" dirty="0"/>
              <a:t> intelligent system to concrete computational problems. See different components of intelligence and Ways of solving problem and. Appreciate Role of natural </a:t>
            </a:r>
            <a:r>
              <a:rPr lang="en-US" baseline="0" dirty="0" err="1"/>
              <a:t>lang</a:t>
            </a:r>
            <a:r>
              <a:rPr lang="en-US" baseline="0" dirty="0"/>
              <a:t> processing, computer vision depending on </a:t>
            </a:r>
            <a:r>
              <a:rPr lang="en-US" baseline="0" dirty="0" err="1"/>
              <a:t>characterstics</a:t>
            </a:r>
            <a:r>
              <a:rPr lang="en-US" baseline="0" dirty="0"/>
              <a:t> of problem, build expert system for diagnostics</a:t>
            </a:r>
          </a:p>
          <a:p>
            <a:r>
              <a:rPr lang="en-US" baseline="0" dirty="0"/>
              <a:t>Look at some of intelligent system definition of AI</a:t>
            </a:r>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549638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64</a:t>
            </a:fld>
            <a:endParaRPr lang="en-US" dirty="0"/>
          </a:p>
        </p:txBody>
      </p:sp>
    </p:spTree>
    <p:extLst>
      <p:ext uri="{BB962C8B-B14F-4D97-AF65-F5344CB8AC3E}">
        <p14:creationId xmlns:p14="http://schemas.microsoft.com/office/powerpoint/2010/main" val="3382253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No two letters are assigned same value </a:t>
            </a:r>
            <a:r>
              <a:rPr lang="en-IN" dirty="0" err="1" smtClean="0"/>
              <a:t>betn</a:t>
            </a:r>
            <a:r>
              <a:rPr lang="en-IN" baseline="0" dirty="0" smtClean="0"/>
              <a:t> 0-9, only one carry </a:t>
            </a:r>
            <a:r>
              <a:rPr lang="en-IN" baseline="0" dirty="0" err="1" smtClean="0"/>
              <a:t>fwd</a:t>
            </a:r>
            <a:r>
              <a:rPr lang="en-IN" baseline="0" dirty="0" smtClean="0"/>
              <a:t>, sum of digits must be as per </a:t>
            </a:r>
            <a:r>
              <a:rPr lang="en-IN" baseline="0" dirty="0" err="1" smtClean="0"/>
              <a:t>prob</a:t>
            </a:r>
            <a:endParaRPr lang="en-IN" dirty="0" smtClean="0"/>
          </a:p>
          <a:p>
            <a:r>
              <a:rPr lang="en-IN" dirty="0" smtClean="0"/>
              <a:t>TO+GO=OUT</a:t>
            </a:r>
          </a:p>
          <a:p>
            <a:r>
              <a:rPr lang="en-IN" dirty="0" smtClean="0"/>
              <a:t>SEND+MORE=MONEY</a:t>
            </a:r>
            <a:endParaRPr lang="en-IN" dirty="0"/>
          </a:p>
        </p:txBody>
      </p:sp>
      <p:sp>
        <p:nvSpPr>
          <p:cNvPr id="4" name="Slide Number Placeholder 3"/>
          <p:cNvSpPr>
            <a:spLocks noGrp="1"/>
          </p:cNvSpPr>
          <p:nvPr>
            <p:ph type="sldNum" sz="quarter" idx="10"/>
          </p:nvPr>
        </p:nvSpPr>
        <p:spPr/>
        <p:txBody>
          <a:bodyPr/>
          <a:lstStyle/>
          <a:p>
            <a:fld id="{C6B3AB32-59DF-41F1-9618-EDFBF5049629}" type="slidenum">
              <a:rPr lang="en-US" smtClean="0"/>
              <a:t>65</a:t>
            </a:fld>
            <a:endParaRPr lang="en-US" dirty="0"/>
          </a:p>
        </p:txBody>
      </p:sp>
    </p:spTree>
    <p:extLst>
      <p:ext uri="{BB962C8B-B14F-4D97-AF65-F5344CB8AC3E}">
        <p14:creationId xmlns:p14="http://schemas.microsoft.com/office/powerpoint/2010/main" val="1576690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not discuss the UPDATE-STATE and FORMULATE-GOAL functions further in this chapter. The next two sections describe the process of problem formulation, and then the remainder of the chapter is devoted to various versions of the SEARCH function. The execution phase is usually straightforward for a simple problem-solving agent: RECOMMENDATION just takes the first action in the sequence, and REMAINDER returns the rest.</a:t>
            </a:r>
          </a:p>
        </p:txBody>
      </p:sp>
      <p:sp>
        <p:nvSpPr>
          <p:cNvPr id="4" name="Slide Number Placeholder 3"/>
          <p:cNvSpPr>
            <a:spLocks noGrp="1"/>
          </p:cNvSpPr>
          <p:nvPr>
            <p:ph type="sldNum" sz="quarter" idx="5"/>
          </p:nvPr>
        </p:nvSpPr>
        <p:spPr/>
        <p:txBody>
          <a:bodyPr/>
          <a:lstStyle/>
          <a:p>
            <a:fld id="{C6B3AB32-59DF-41F1-9618-EDFBF5049629}" type="slidenum">
              <a:rPr lang="en-US" smtClean="0"/>
              <a:t>77</a:t>
            </a:fld>
            <a:endParaRPr lang="en-US" dirty="0"/>
          </a:p>
        </p:txBody>
      </p:sp>
    </p:spTree>
    <p:extLst>
      <p:ext uri="{BB962C8B-B14F-4D97-AF65-F5344CB8AC3E}">
        <p14:creationId xmlns:p14="http://schemas.microsoft.com/office/powerpoint/2010/main" val="2158062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89</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Sophia</a:t>
            </a:r>
            <a:endParaRPr lang="en-IN" dirty="0"/>
          </a:p>
        </p:txBody>
      </p:sp>
      <p:sp>
        <p:nvSpPr>
          <p:cNvPr id="4" name="Slide Number Placeholder 3"/>
          <p:cNvSpPr>
            <a:spLocks noGrp="1"/>
          </p:cNvSpPr>
          <p:nvPr>
            <p:ph type="sldNum" sz="quarter" idx="10"/>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19653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6832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683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Paro: Advanced interactive therapeutic robot designed to stimulate patients with Dementia, Alzheimer's, and other cognition disorders</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AIBO is a series of robotic dogs designed and manufactured by Sony</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err="1" smtClean="0">
                <a:solidFill>
                  <a:schemeClr val="tx1"/>
                </a:solidFill>
                <a:effectLst/>
                <a:latin typeface="+mn-lt"/>
                <a:ea typeface="+mn-ea"/>
                <a:cs typeface="+mn-cs"/>
              </a:rPr>
              <a:t>MiRo</a:t>
            </a:r>
            <a:r>
              <a:rPr lang="en-IN" sz="1200" b="0" i="0" kern="1200" dirty="0" smtClean="0">
                <a:solidFill>
                  <a:schemeClr val="tx1"/>
                </a:solidFill>
                <a:effectLst/>
                <a:latin typeface="+mn-lt"/>
                <a:ea typeface="+mn-ea"/>
                <a:cs typeface="+mn-cs"/>
              </a:rPr>
              <a:t> is a </a:t>
            </a:r>
            <a:r>
              <a:rPr lang="en-IN" sz="1200" b="1" i="0" kern="1200" dirty="0" smtClean="0">
                <a:solidFill>
                  <a:schemeClr val="tx1"/>
                </a:solidFill>
                <a:effectLst/>
                <a:latin typeface="+mn-lt"/>
                <a:ea typeface="+mn-ea"/>
                <a:cs typeface="+mn-cs"/>
              </a:rPr>
              <a:t>fully programmable autonomous biomimetic robot</a:t>
            </a:r>
            <a:r>
              <a:rPr lang="en-IN" sz="1200" b="0" i="0" kern="1200" dirty="0" smtClean="0">
                <a:solidFill>
                  <a:schemeClr val="tx1"/>
                </a:solidFill>
                <a:effectLst/>
                <a:latin typeface="+mn-lt"/>
                <a:ea typeface="+mn-ea"/>
                <a:cs typeface="+mn-cs"/>
              </a:rPr>
              <a:t> for researchers, educators, developers and healthcare professionals. With six senses, eight degrees of freedom, an innovative brain-inspired operating system and a simulation software package, </a:t>
            </a:r>
            <a:r>
              <a:rPr lang="en-IN" sz="1200" b="0" i="0" kern="1200" dirty="0" err="1" smtClean="0">
                <a:solidFill>
                  <a:schemeClr val="tx1"/>
                </a:solidFill>
                <a:effectLst/>
                <a:latin typeface="+mn-lt"/>
                <a:ea typeface="+mn-ea"/>
                <a:cs typeface="+mn-cs"/>
              </a:rPr>
              <a:t>MiRo</a:t>
            </a:r>
            <a:r>
              <a:rPr lang="en-IN" sz="1200" b="0" i="0" kern="1200" dirty="0" smtClean="0">
                <a:solidFill>
                  <a:schemeClr val="tx1"/>
                </a:solidFill>
                <a:effectLst/>
                <a:latin typeface="+mn-lt"/>
                <a:ea typeface="+mn-ea"/>
                <a:cs typeface="+mn-cs"/>
              </a:rPr>
              <a:t> is a flexible platform suited for developing companion robots</a:t>
            </a:r>
            <a:endParaRPr lang="en-IN" sz="1200" b="1" dirty="0" smtClean="0"/>
          </a:p>
          <a:p>
            <a:endParaRPr lang="en-IN" dirty="0"/>
          </a:p>
        </p:txBody>
      </p:sp>
      <p:sp>
        <p:nvSpPr>
          <p:cNvPr id="4" name="Slide Number Placeholder 3"/>
          <p:cNvSpPr>
            <a:spLocks noGrp="1"/>
          </p:cNvSpPr>
          <p:nvPr>
            <p:ph type="sldNum" sz="quarter" idx="10"/>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57393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Real Life: AI powered predictions of </a:t>
            </a:r>
            <a:r>
              <a:rPr lang="en-US" dirty="0" smtClean="0"/>
              <a:t>traffic blocks, </a:t>
            </a:r>
            <a:r>
              <a:rPr lang="en-US" dirty="0" err="1"/>
              <a:t>analyse</a:t>
            </a:r>
            <a:r>
              <a:rPr lang="en-US" dirty="0"/>
              <a:t> speed of movement of traffic(acquired </a:t>
            </a:r>
            <a:r>
              <a:rPr lang="en-US" dirty="0" smtClean="0"/>
              <a:t>Google WAZE</a:t>
            </a:r>
            <a:r>
              <a:rPr lang="en-US" dirty="0"/>
              <a:t>: for suggesting fastest</a:t>
            </a:r>
            <a:r>
              <a:rPr lang="en-US" baseline="0" dirty="0"/>
              <a:t> route</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ride sharing apps like Uber how determine prize of ride and minimize wait time, match </a:t>
            </a:r>
            <a:r>
              <a:rPr lang="en-US" dirty="0" err="1"/>
              <a:t>copassenger</a:t>
            </a:r>
            <a:r>
              <a:rPr lang="en-US" dirty="0"/>
              <a:t> to </a:t>
            </a:r>
            <a:r>
              <a:rPr lang="en-US" dirty="0" smtClean="0"/>
              <a:t>avoid </a:t>
            </a:r>
            <a:r>
              <a:rPr lang="en-US" dirty="0"/>
              <a:t>detour,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Jarvis-for windows vista n </a:t>
            </a:r>
            <a:r>
              <a:rPr lang="en-US" dirty="0" err="1" smtClean="0"/>
              <a:t>xp</a:t>
            </a:r>
            <a:r>
              <a:rPr lang="en-US" dirty="0" smtClean="0"/>
              <a:t> is a context-aware s/w </a:t>
            </a:r>
            <a:r>
              <a:rPr lang="en-US" dirty="0" err="1" smtClean="0"/>
              <a:t>prgm</a:t>
            </a:r>
            <a:r>
              <a:rPr lang="en-US" dirty="0" smtClean="0"/>
              <a:t> that</a:t>
            </a:r>
            <a:r>
              <a:rPr lang="en-US" baseline="0" dirty="0" smtClean="0"/>
              <a:t> recognizes your voice and executes command</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Gmail-smart </a:t>
            </a:r>
            <a:r>
              <a:rPr lang="en-US" dirty="0"/>
              <a:t>email categorization into </a:t>
            </a:r>
            <a:r>
              <a:rPr lang="en-US" sz="1200" b="0" i="0" kern="1200" dirty="0">
                <a:solidFill>
                  <a:schemeClr val="tx1"/>
                </a:solidFill>
                <a:effectLst/>
                <a:latin typeface="+mn-lt"/>
                <a:ea typeface="+mn-ea"/>
                <a:cs typeface="+mn-cs"/>
              </a:rPr>
              <a:t> primary, social, and promotion,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facebook</a:t>
            </a:r>
            <a:r>
              <a:rPr lang="en-US" sz="1200" b="0" i="0" kern="1200" dirty="0" smtClean="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instantly identify which of your friends is in the photo using </a:t>
            </a:r>
            <a:r>
              <a:rPr lang="en-US" sz="1200" b="0" i="0" kern="1200" dirty="0" smtClean="0">
                <a:solidFill>
                  <a:schemeClr val="tx1"/>
                </a:solidFill>
                <a:effectLst/>
                <a:latin typeface="+mn-lt"/>
                <a:ea typeface="+mn-ea"/>
                <a:cs typeface="+mn-cs"/>
              </a:rPr>
              <a:t>facial-recognition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startups </a:t>
            </a:r>
            <a:r>
              <a:rPr lang="en-US" sz="1200" b="0" i="0" kern="1200" dirty="0">
                <a:solidFill>
                  <a:schemeClr val="tx1"/>
                </a:solidFill>
                <a:effectLst/>
                <a:latin typeface="+mn-lt"/>
                <a:ea typeface="+mn-ea"/>
                <a:cs typeface="+mn-cs"/>
              </a:rPr>
              <a:t>like </a:t>
            </a:r>
            <a:r>
              <a:rPr lang="en-US" sz="1200" b="0" i="0" u="none" strike="noStrike" kern="1200" dirty="0" smtClean="0">
                <a:solidFill>
                  <a:schemeClr val="tx1"/>
                </a:solidFill>
                <a:effectLst/>
                <a:latin typeface="+mn-lt"/>
                <a:ea typeface="+mn-ea"/>
                <a:cs typeface="+mn-cs"/>
                <a:hlinkClick r:id="rId3"/>
              </a:rPr>
              <a:t>Face.com</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now acquired by fb, </a:t>
            </a:r>
            <a:r>
              <a:rPr lang="en-US" sz="1200" b="0" i="0" u="none" strike="noStrike" kern="1200" dirty="0" smtClean="0">
                <a:solidFill>
                  <a:schemeClr val="tx1"/>
                </a:solidFill>
                <a:effectLst/>
                <a:latin typeface="+mn-lt"/>
                <a:ea typeface="+mn-ea"/>
                <a:cs typeface="+mn-cs"/>
              </a:rPr>
              <a:t>which developed 2 apps : photo finder and photo tagger</a:t>
            </a:r>
            <a:r>
              <a:rPr lang="en-US" sz="1200" b="0" i="0" kern="1200" dirty="0" smtClean="0">
                <a:solidFill>
                  <a:schemeClr val="tx1"/>
                </a:solidFill>
                <a:effectLst/>
                <a:latin typeface="+mn-lt"/>
                <a:ea typeface="+mn-ea"/>
                <a:cs typeface="+mn-cs"/>
              </a:rPr>
              <a:t>,</a:t>
            </a:r>
            <a:r>
              <a:rPr lang="en-US" sz="1200" b="0" i="0" kern="1200" dirty="0">
                <a:solidFill>
                  <a:schemeClr val="tx1"/>
                </a:solidFill>
                <a:effectLst/>
                <a:latin typeface="+mn-lt"/>
                <a:ea typeface="+mn-ea"/>
                <a:cs typeface="+mn-cs"/>
              </a:rPr>
              <a:t> personalize your newsfeed ,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DeepText</a:t>
            </a:r>
            <a:r>
              <a:rPr lang="en-US" sz="1200" b="0" i="0" kern="1200" dirty="0" smtClean="0">
                <a:solidFill>
                  <a:schemeClr val="tx1"/>
                </a:solidFill>
                <a:effectLst/>
                <a:latin typeface="+mn-lt"/>
                <a:ea typeface="+mn-ea"/>
                <a:cs typeface="+mn-cs"/>
              </a:rPr>
              <a:t>-AI engine by fb: to understand the sentiment and meaning</a:t>
            </a:r>
            <a:r>
              <a:rPr lang="en-US" sz="1200" b="0" i="0" kern="1200" baseline="0" dirty="0" smtClean="0">
                <a:solidFill>
                  <a:schemeClr val="tx1"/>
                </a:solidFill>
                <a:effectLst/>
                <a:latin typeface="+mn-lt"/>
                <a:ea typeface="+mn-ea"/>
                <a:cs typeface="+mn-cs"/>
              </a:rPr>
              <a:t> behind text on social network (near human accuracy, 20 </a:t>
            </a:r>
            <a:r>
              <a:rPr lang="en-US" sz="1200" b="0" i="0" kern="1200" baseline="0" dirty="0" err="1" smtClean="0">
                <a:solidFill>
                  <a:schemeClr val="tx1"/>
                </a:solidFill>
                <a:effectLst/>
                <a:latin typeface="+mn-lt"/>
                <a:ea typeface="+mn-ea"/>
                <a:cs typeface="+mn-cs"/>
              </a:rPr>
              <a:t>langauges</a:t>
            </a:r>
            <a:r>
              <a:rPr lang="en-US" sz="1200" b="0" i="0" kern="1200" baseline="0" dirty="0" smtClean="0">
                <a:solidFill>
                  <a:schemeClr val="tx1"/>
                </a:solidFill>
                <a:effectLst/>
                <a:latin typeface="+mn-lt"/>
                <a:ea typeface="+mn-ea"/>
                <a:cs typeface="+mn-cs"/>
              </a:rPr>
              <a:t>, 1000s posts/sec)</a:t>
            </a:r>
            <a:endParaRPr lang="en-US" dirty="0"/>
          </a:p>
          <a:p>
            <a:r>
              <a:rPr lang="en-US" dirty="0" smtClean="0"/>
              <a:t>Diff between Google maps (data based, available offline, for walking, driving, biking,</a:t>
            </a:r>
            <a:r>
              <a:rPr lang="en-US" baseline="0" dirty="0" smtClean="0"/>
              <a:t> public transport) </a:t>
            </a:r>
            <a:r>
              <a:rPr lang="en-US" dirty="0" smtClean="0"/>
              <a:t>and WAZE (community based, for cars, requires data collection)</a:t>
            </a:r>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6832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2688303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8/9/2023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8/9/2023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903114F-6938-49DF-BB7C-E8F638018152}"/>
              </a:ext>
            </a:extLst>
          </p:cNvPr>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Rectangle 4">
            <a:extLst>
              <a:ext uri="{FF2B5EF4-FFF2-40B4-BE49-F238E27FC236}">
                <a16:creationId xmlns:a16="http://schemas.microsoft.com/office/drawing/2014/main" xmlns="" id="{EE068F46-EC5E-4801-9CBE-B5B84BBFFBD4}"/>
              </a:ext>
            </a:extLst>
          </p:cNvPr>
          <p:cNvSpPr>
            <a:spLocks noChangeArrowheads="1"/>
          </p:cNvSpPr>
          <p:nvPr/>
        </p:nvSpPr>
        <p:spPr bwMode="white">
          <a:xfrm>
            <a:off x="11988800" y="3175"/>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Rectangle 5">
            <a:extLst>
              <a:ext uri="{FF2B5EF4-FFF2-40B4-BE49-F238E27FC236}">
                <a16:creationId xmlns:a16="http://schemas.microsoft.com/office/drawing/2014/main" xmlns="" id="{89CDCD60-751A-4744-AA81-360D2DD943E0}"/>
              </a:ext>
            </a:extLst>
          </p:cNvPr>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Rectangle 6">
            <a:extLst>
              <a:ext uri="{FF2B5EF4-FFF2-40B4-BE49-F238E27FC236}">
                <a16:creationId xmlns:a16="http://schemas.microsoft.com/office/drawing/2014/main" xmlns="" id="{3B16B85B-3624-4A7C-936D-C2CA2804AD92}"/>
              </a:ext>
            </a:extLst>
          </p:cNvPr>
          <p:cNvSpPr>
            <a:spLocks noChangeArrowheads="1"/>
          </p:cNvSpPr>
          <p:nvPr/>
        </p:nvSpPr>
        <p:spPr bwMode="white">
          <a:xfrm>
            <a:off x="0" y="0"/>
            <a:ext cx="12192000" cy="25146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Rectangle 9">
            <a:extLst>
              <a:ext uri="{FF2B5EF4-FFF2-40B4-BE49-F238E27FC236}">
                <a16:creationId xmlns:a16="http://schemas.microsoft.com/office/drawing/2014/main" xmlns="" id="{E8C1F4A5-A718-40E5-BA45-B58EBEF27262}"/>
              </a:ext>
            </a:extLst>
          </p:cNvPr>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1" name="Straight Connector 10">
            <a:extLst>
              <a:ext uri="{FF2B5EF4-FFF2-40B4-BE49-F238E27FC236}">
                <a16:creationId xmlns:a16="http://schemas.microsoft.com/office/drawing/2014/main" xmlns="" id="{045C7557-8C6F-4615-BECC-5C9A0CE2C6DE}"/>
              </a:ext>
            </a:extLst>
          </p:cNvPr>
          <p:cNvSpPr>
            <a:spLocks noChangeShapeType="1"/>
          </p:cNvSpPr>
          <p:nvPr/>
        </p:nvSpPr>
        <p:spPr bwMode="auto">
          <a:xfrm>
            <a:off x="207434" y="241935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cs typeface="Arial" charset="0"/>
            </a:endParaRPr>
          </a:p>
        </p:txBody>
      </p:sp>
      <p:sp>
        <p:nvSpPr>
          <p:cNvPr id="12" name="Rectangle 11">
            <a:extLst>
              <a:ext uri="{FF2B5EF4-FFF2-40B4-BE49-F238E27FC236}">
                <a16:creationId xmlns:a16="http://schemas.microsoft.com/office/drawing/2014/main" xmlns="" id="{4D87B531-326C-4777-9828-E0D43C8D03B5}"/>
              </a:ext>
            </a:extLst>
          </p:cNvPr>
          <p:cNvSpPr>
            <a:spLocks noChangeArrowheads="1"/>
          </p:cNvSpPr>
          <p:nvPr/>
        </p:nvSpPr>
        <p:spPr bwMode="auto">
          <a:xfrm>
            <a:off x="203200" y="15240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3" name="Oval 12">
            <a:extLst>
              <a:ext uri="{FF2B5EF4-FFF2-40B4-BE49-F238E27FC236}">
                <a16:creationId xmlns:a16="http://schemas.microsoft.com/office/drawing/2014/main" xmlns="" id="{3E5D5751-5323-4E15-8A72-770B6F12520C}"/>
              </a:ext>
            </a:extLst>
          </p:cNvPr>
          <p:cNvSpPr/>
          <p:nvPr/>
        </p:nvSpPr>
        <p:spPr>
          <a:xfrm>
            <a:off x="5689600" y="211455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4" name="Oval 13">
            <a:extLst>
              <a:ext uri="{FF2B5EF4-FFF2-40B4-BE49-F238E27FC236}">
                <a16:creationId xmlns:a16="http://schemas.microsoft.com/office/drawing/2014/main" xmlns="" id="{5120FD9D-5DD9-4753-909B-27B1F2DEF322}"/>
              </a:ext>
            </a:extLst>
          </p:cNvPr>
          <p:cNvSpPr/>
          <p:nvPr/>
        </p:nvSpPr>
        <p:spPr>
          <a:xfrm>
            <a:off x="5816600" y="2209800"/>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9" name="Subtitle 8"/>
          <p:cNvSpPr>
            <a:spLocks noGrp="1"/>
          </p:cNvSpPr>
          <p:nvPr>
            <p:ph type="subTitle" idx="1"/>
          </p:nvPr>
        </p:nvSpPr>
        <p:spPr>
          <a:xfrm>
            <a:off x="1828800" y="2819400"/>
            <a:ext cx="85344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914400" y="381000"/>
            <a:ext cx="10363200" cy="1752600"/>
          </a:xfrm>
        </p:spPr>
        <p:txBody>
          <a:bodyPr/>
          <a:lstStyle>
            <a:lvl1pPr>
              <a:defRPr sz="4200">
                <a:solidFill>
                  <a:schemeClr val="accent1"/>
                </a:solidFill>
              </a:defRPr>
            </a:lvl1pPr>
          </a:lstStyle>
          <a:p>
            <a:r>
              <a:rPr lang="en-US"/>
              <a:t>Click to edit Master title style</a:t>
            </a:r>
          </a:p>
        </p:txBody>
      </p:sp>
      <p:sp>
        <p:nvSpPr>
          <p:cNvPr id="15" name="Date Placeholder 27">
            <a:extLst>
              <a:ext uri="{FF2B5EF4-FFF2-40B4-BE49-F238E27FC236}">
                <a16:creationId xmlns:a16="http://schemas.microsoft.com/office/drawing/2014/main" xmlns="" id="{43A40DB8-00C8-48C0-B95D-6E6FFE09E7BC}"/>
              </a:ext>
            </a:extLst>
          </p:cNvPr>
          <p:cNvSpPr>
            <a:spLocks noGrp="1"/>
          </p:cNvSpPr>
          <p:nvPr>
            <p:ph type="dt" sz="half" idx="10"/>
          </p:nvPr>
        </p:nvSpPr>
        <p:spPr/>
        <p:txBody>
          <a:bodyPr/>
          <a:lstStyle>
            <a:lvl1pPr>
              <a:defRPr/>
            </a:lvl1pPr>
          </a:lstStyle>
          <a:p>
            <a:fld id="{E198D087-0310-433E-9364-2DF3F7CD63F6}" type="datetime1">
              <a:rPr lang="en-US" altLang="en-US"/>
              <a:pPr/>
              <a:t>8/9/2023</a:t>
            </a:fld>
            <a:endParaRPr lang="en-US" altLang="en-US"/>
          </a:p>
        </p:txBody>
      </p:sp>
      <p:sp>
        <p:nvSpPr>
          <p:cNvPr id="16" name="Footer Placeholder 16">
            <a:extLst>
              <a:ext uri="{FF2B5EF4-FFF2-40B4-BE49-F238E27FC236}">
                <a16:creationId xmlns:a16="http://schemas.microsoft.com/office/drawing/2014/main" xmlns="" id="{DB6DEF75-4E00-4558-987B-93D5FB66A5D7}"/>
              </a:ext>
            </a:extLst>
          </p:cNvPr>
          <p:cNvSpPr>
            <a:spLocks noGrp="1"/>
          </p:cNvSpPr>
          <p:nvPr>
            <p:ph type="ftr" sz="quarter" idx="11"/>
          </p:nvPr>
        </p:nvSpPr>
        <p:spPr/>
        <p:txBody>
          <a:bodyPr/>
          <a:lstStyle>
            <a:lvl1pPr>
              <a:defRPr/>
            </a:lvl1pPr>
          </a:lstStyle>
          <a:p>
            <a:r>
              <a:rPr lang="en-US" altLang="en-US"/>
              <a:t>Artificial Intelligence a modern approach</a:t>
            </a:r>
          </a:p>
        </p:txBody>
      </p:sp>
      <p:sp>
        <p:nvSpPr>
          <p:cNvPr id="17" name="Slide Number Placeholder 28">
            <a:extLst>
              <a:ext uri="{FF2B5EF4-FFF2-40B4-BE49-F238E27FC236}">
                <a16:creationId xmlns:a16="http://schemas.microsoft.com/office/drawing/2014/main" xmlns="" id="{55F3A4E5-2A97-4A52-9A65-9EE6E9AC3589}"/>
              </a:ext>
            </a:extLst>
          </p:cNvPr>
          <p:cNvSpPr>
            <a:spLocks noGrp="1"/>
          </p:cNvSpPr>
          <p:nvPr>
            <p:ph type="sldNum" sz="quarter" idx="12"/>
          </p:nvPr>
        </p:nvSpPr>
        <p:spPr>
          <a:xfrm>
            <a:off x="5791200" y="2198689"/>
            <a:ext cx="609600" cy="441325"/>
          </a:xfrm>
        </p:spPr>
        <p:txBody>
          <a:bodyPr/>
          <a:lstStyle>
            <a:lvl1pPr>
              <a:defRPr/>
            </a:lvl1pPr>
          </a:lstStyle>
          <a:p>
            <a:fld id="{65FE6665-7860-464E-9D40-057935E4EB57}" type="slidenum">
              <a:rPr lang="en-US" altLang="en-US"/>
              <a:pPr/>
              <a:t>‹#›</a:t>
            </a:fld>
            <a:endParaRPr lang="en-US" altLang="en-US"/>
          </a:p>
        </p:txBody>
      </p:sp>
    </p:spTree>
    <p:extLst>
      <p:ext uri="{BB962C8B-B14F-4D97-AF65-F5344CB8AC3E}">
        <p14:creationId xmlns:p14="http://schemas.microsoft.com/office/powerpoint/2010/main" val="299953872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lang="en-US"/>
              <a:t>Click to edit Master title style</a:t>
            </a:r>
          </a:p>
        </p:txBody>
      </p:sp>
      <p:sp>
        <p:nvSpPr>
          <p:cNvPr id="8" name="Content Placeholder 7"/>
          <p:cNvSpPr>
            <a:spLocks noGrp="1"/>
          </p:cNvSpPr>
          <p:nvPr>
            <p:ph sz="quarter" idx="1"/>
          </p:nvPr>
        </p:nvSpPr>
        <p:spPr>
          <a:xfrm>
            <a:off x="402336" y="1527048"/>
            <a:ext cx="1133856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96B89AA-EE79-4628-94F5-5CBF779714B8}"/>
              </a:ext>
            </a:extLst>
          </p:cNvPr>
          <p:cNvSpPr>
            <a:spLocks noGrp="1"/>
          </p:cNvSpPr>
          <p:nvPr>
            <p:ph type="dt" sz="half" idx="10"/>
          </p:nvPr>
        </p:nvSpPr>
        <p:spPr/>
        <p:txBody>
          <a:bodyPr/>
          <a:lstStyle>
            <a:lvl1pPr>
              <a:defRPr/>
            </a:lvl1pPr>
          </a:lstStyle>
          <a:p>
            <a:fld id="{317D2FF8-686E-46A5-BA5C-D6CC69F6D329}" type="datetime1">
              <a:rPr lang="en-US" altLang="en-US"/>
              <a:pPr/>
              <a:t>8/9/2023</a:t>
            </a:fld>
            <a:endParaRPr lang="en-US" altLang="en-US"/>
          </a:p>
        </p:txBody>
      </p:sp>
      <p:sp>
        <p:nvSpPr>
          <p:cNvPr id="5" name="Footer Placeholder 4">
            <a:extLst>
              <a:ext uri="{FF2B5EF4-FFF2-40B4-BE49-F238E27FC236}">
                <a16:creationId xmlns:a16="http://schemas.microsoft.com/office/drawing/2014/main" xmlns="" id="{A2F13B8C-C370-4A9E-A7B9-EDB74F67D860}"/>
              </a:ext>
            </a:extLst>
          </p:cNvPr>
          <p:cNvSpPr>
            <a:spLocks noGrp="1"/>
          </p:cNvSpPr>
          <p:nvPr>
            <p:ph type="ftr" sz="quarter" idx="11"/>
          </p:nvPr>
        </p:nvSpPr>
        <p:spPr/>
        <p:txBody>
          <a:bodyPr/>
          <a:lstStyle>
            <a:lvl1pPr>
              <a:defRPr/>
            </a:lvl1pPr>
          </a:lstStyle>
          <a:p>
            <a:r>
              <a:rPr lang="en-US" altLang="en-US"/>
              <a:t>Artificial Intelligence a modern approach</a:t>
            </a:r>
          </a:p>
        </p:txBody>
      </p:sp>
      <p:sp>
        <p:nvSpPr>
          <p:cNvPr id="6" name="Slide Number Placeholder 5">
            <a:extLst>
              <a:ext uri="{FF2B5EF4-FFF2-40B4-BE49-F238E27FC236}">
                <a16:creationId xmlns:a16="http://schemas.microsoft.com/office/drawing/2014/main" xmlns="" id="{471B745D-408E-421C-8C8D-2E3BE233D56F}"/>
              </a:ext>
            </a:extLst>
          </p:cNvPr>
          <p:cNvSpPr>
            <a:spLocks noGrp="1"/>
          </p:cNvSpPr>
          <p:nvPr>
            <p:ph type="sldNum" sz="quarter" idx="12"/>
          </p:nvPr>
        </p:nvSpPr>
        <p:spPr>
          <a:xfrm>
            <a:off x="5816600" y="1027114"/>
            <a:ext cx="609600" cy="441325"/>
          </a:xfrm>
        </p:spPr>
        <p:txBody>
          <a:bodyPr/>
          <a:lstStyle>
            <a:lvl1pPr>
              <a:defRPr/>
            </a:lvl1pPr>
          </a:lstStyle>
          <a:p>
            <a:fld id="{CC266C83-97C2-4B49-9E09-C79C2F43B46D}" type="slidenum">
              <a:rPr lang="en-US" altLang="en-US"/>
              <a:pPr/>
              <a:t>‹#›</a:t>
            </a:fld>
            <a:endParaRPr lang="en-US" altLang="en-US"/>
          </a:p>
        </p:txBody>
      </p:sp>
    </p:spTree>
    <p:extLst>
      <p:ext uri="{BB962C8B-B14F-4D97-AF65-F5344CB8AC3E}">
        <p14:creationId xmlns:p14="http://schemas.microsoft.com/office/powerpoint/2010/main" val="241837116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3A22F49-61AB-46D1-913D-7966B3F5B07B}"/>
              </a:ext>
            </a:extLst>
          </p:cNvPr>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Rectangle 4">
            <a:extLst>
              <a:ext uri="{FF2B5EF4-FFF2-40B4-BE49-F238E27FC236}">
                <a16:creationId xmlns:a16="http://schemas.microsoft.com/office/drawing/2014/main" xmlns="" id="{426EF979-0B12-48F7-A4CF-3CE99CBDB3E5}"/>
              </a:ext>
            </a:extLst>
          </p:cNvPr>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Rectangle 5">
            <a:extLst>
              <a:ext uri="{FF2B5EF4-FFF2-40B4-BE49-F238E27FC236}">
                <a16:creationId xmlns:a16="http://schemas.microsoft.com/office/drawing/2014/main" xmlns="" id="{4D1F56C0-D4B8-49D4-8D63-04932402FD99}"/>
              </a:ext>
            </a:extLst>
          </p:cNvPr>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Rectangle 6">
            <a:extLst>
              <a:ext uri="{FF2B5EF4-FFF2-40B4-BE49-F238E27FC236}">
                <a16:creationId xmlns:a16="http://schemas.microsoft.com/office/drawing/2014/main" xmlns="" id="{7A856979-1EFD-45A3-8B5D-ED82356B798E}"/>
              </a:ext>
            </a:extLst>
          </p:cNvPr>
          <p:cNvSpPr>
            <a:spLocks noChangeArrowheads="1"/>
          </p:cNvSpPr>
          <p:nvPr/>
        </p:nvSpPr>
        <p:spPr bwMode="white">
          <a:xfrm>
            <a:off x="11988800" y="1905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xmlns="" id="{DC4BAB1B-193E-4C1A-8C5D-4A30759927F9}"/>
              </a:ext>
            </a:extLst>
          </p:cNvPr>
          <p:cNvSpPr>
            <a:spLocks noChangeArrowheads="1"/>
          </p:cNvSpPr>
          <p:nvPr/>
        </p:nvSpPr>
        <p:spPr bwMode="white">
          <a:xfrm>
            <a:off x="203200" y="2286000"/>
            <a:ext cx="11777133" cy="3048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Rectangle 8">
            <a:extLst>
              <a:ext uri="{FF2B5EF4-FFF2-40B4-BE49-F238E27FC236}">
                <a16:creationId xmlns:a16="http://schemas.microsoft.com/office/drawing/2014/main" xmlns="" id="{BB9D5187-CF24-46B3-BA82-9839261A879E}"/>
              </a:ext>
            </a:extLst>
          </p:cNvPr>
          <p:cNvSpPr>
            <a:spLocks noChangeArrowheads="1"/>
          </p:cNvSpPr>
          <p:nvPr/>
        </p:nvSpPr>
        <p:spPr bwMode="auto">
          <a:xfrm>
            <a:off x="207434" y="142875"/>
            <a:ext cx="11777133" cy="2139950"/>
          </a:xfrm>
          <a:prstGeom prst="rect">
            <a:avLst/>
          </a:prstGeom>
          <a:solidFill>
            <a:schemeClr val="accent1"/>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Rectangle 9">
            <a:extLst>
              <a:ext uri="{FF2B5EF4-FFF2-40B4-BE49-F238E27FC236}">
                <a16:creationId xmlns:a16="http://schemas.microsoft.com/office/drawing/2014/main" xmlns="" id="{63776A9E-B151-4BB6-A16F-DFE5588E5EAB}"/>
              </a:ext>
            </a:extLst>
          </p:cNvPr>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1" name="Rectangle 10">
            <a:extLst>
              <a:ext uri="{FF2B5EF4-FFF2-40B4-BE49-F238E27FC236}">
                <a16:creationId xmlns:a16="http://schemas.microsoft.com/office/drawing/2014/main" xmlns="" id="{6AF10AEB-3426-45BE-9FB7-E0E20C7F714F}"/>
              </a:ext>
            </a:extLst>
          </p:cNvPr>
          <p:cNvSpPr>
            <a:spLocks noChangeArrowheads="1"/>
          </p:cNvSpPr>
          <p:nvPr/>
        </p:nvSpPr>
        <p:spPr bwMode="auto">
          <a:xfrm>
            <a:off x="203200" y="15240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2" name="Straight Connector 11">
            <a:extLst>
              <a:ext uri="{FF2B5EF4-FFF2-40B4-BE49-F238E27FC236}">
                <a16:creationId xmlns:a16="http://schemas.microsoft.com/office/drawing/2014/main" xmlns="" id="{957441DE-ED4B-4369-AD3D-8EBCC6FAD504}"/>
              </a:ext>
            </a:extLst>
          </p:cNvPr>
          <p:cNvSpPr>
            <a:spLocks noChangeShapeType="1"/>
          </p:cNvSpPr>
          <p:nvPr/>
        </p:nvSpPr>
        <p:spPr bwMode="auto">
          <a:xfrm>
            <a:off x="203200" y="2438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cs typeface="Arial" charset="0"/>
            </a:endParaRPr>
          </a:p>
        </p:txBody>
      </p:sp>
      <p:sp>
        <p:nvSpPr>
          <p:cNvPr id="13" name="Oval 12">
            <a:extLst>
              <a:ext uri="{FF2B5EF4-FFF2-40B4-BE49-F238E27FC236}">
                <a16:creationId xmlns:a16="http://schemas.microsoft.com/office/drawing/2014/main" xmlns="" id="{57B5F60D-4513-41D3-B347-F02A211B6F4C}"/>
              </a:ext>
            </a:extLst>
          </p:cNvPr>
          <p:cNvSpPr/>
          <p:nvPr/>
        </p:nvSpPr>
        <p:spPr>
          <a:xfrm>
            <a:off x="5689600" y="211455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4" name="Oval 13">
            <a:extLst>
              <a:ext uri="{FF2B5EF4-FFF2-40B4-BE49-F238E27FC236}">
                <a16:creationId xmlns:a16="http://schemas.microsoft.com/office/drawing/2014/main" xmlns="" id="{5D28F8B6-DC18-4E4A-85AF-A978A83D01F1}"/>
              </a:ext>
            </a:extLst>
          </p:cNvPr>
          <p:cNvSpPr/>
          <p:nvPr/>
        </p:nvSpPr>
        <p:spPr>
          <a:xfrm>
            <a:off x="5816600" y="2209800"/>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3" name="Text Placeholder 2"/>
          <p:cNvSpPr>
            <a:spLocks noGrp="1"/>
          </p:cNvSpPr>
          <p:nvPr>
            <p:ph type="body" idx="1"/>
          </p:nvPr>
        </p:nvSpPr>
        <p:spPr>
          <a:xfrm>
            <a:off x="1824568" y="2743200"/>
            <a:ext cx="8640232"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963084" y="533400"/>
            <a:ext cx="10363200" cy="1524000"/>
          </a:xfrm>
        </p:spPr>
        <p:txBody>
          <a:bodyPr/>
          <a:lstStyle>
            <a:lvl1pPr algn="ctr">
              <a:buNone/>
              <a:defRPr sz="4200" b="0" cap="none" baseline="0">
                <a:solidFill>
                  <a:srgbClr val="FFFFFF"/>
                </a:solidFill>
              </a:defRPr>
            </a:lvl1pPr>
          </a:lstStyle>
          <a:p>
            <a:r>
              <a:rPr lang="en-US"/>
              <a:t>Click to edit Master title style</a:t>
            </a:r>
          </a:p>
        </p:txBody>
      </p:sp>
      <p:sp>
        <p:nvSpPr>
          <p:cNvPr id="15" name="Footer Placeholder 4">
            <a:extLst>
              <a:ext uri="{FF2B5EF4-FFF2-40B4-BE49-F238E27FC236}">
                <a16:creationId xmlns:a16="http://schemas.microsoft.com/office/drawing/2014/main" xmlns="" id="{D456797B-AE58-4ED7-AD79-B349D13C678F}"/>
              </a:ext>
            </a:extLst>
          </p:cNvPr>
          <p:cNvSpPr>
            <a:spLocks noGrp="1"/>
          </p:cNvSpPr>
          <p:nvPr>
            <p:ph type="ftr" sz="quarter" idx="10"/>
          </p:nvPr>
        </p:nvSpPr>
        <p:spPr/>
        <p:txBody>
          <a:bodyPr/>
          <a:lstStyle>
            <a:lvl1pPr>
              <a:defRPr/>
            </a:lvl1pPr>
          </a:lstStyle>
          <a:p>
            <a:r>
              <a:rPr lang="en-US" altLang="en-US"/>
              <a:t>Artificial Intelligence a modern approach</a:t>
            </a:r>
          </a:p>
        </p:txBody>
      </p:sp>
      <p:sp>
        <p:nvSpPr>
          <p:cNvPr id="16" name="Date Placeholder 3">
            <a:extLst>
              <a:ext uri="{FF2B5EF4-FFF2-40B4-BE49-F238E27FC236}">
                <a16:creationId xmlns:a16="http://schemas.microsoft.com/office/drawing/2014/main" xmlns="" id="{AD7BF63C-B552-4315-B448-CEC6006A9BAD}"/>
              </a:ext>
            </a:extLst>
          </p:cNvPr>
          <p:cNvSpPr>
            <a:spLocks noGrp="1"/>
          </p:cNvSpPr>
          <p:nvPr>
            <p:ph type="dt" sz="half" idx="11"/>
          </p:nvPr>
        </p:nvSpPr>
        <p:spPr/>
        <p:txBody>
          <a:bodyPr/>
          <a:lstStyle>
            <a:lvl1pPr>
              <a:defRPr/>
            </a:lvl1pPr>
          </a:lstStyle>
          <a:p>
            <a:fld id="{1FB2C9DC-6F55-4E32-B144-5C6493C528F2}" type="datetime1">
              <a:rPr lang="en-US" altLang="en-US"/>
              <a:pPr/>
              <a:t>8/9/2023</a:t>
            </a:fld>
            <a:endParaRPr lang="en-US" altLang="en-US"/>
          </a:p>
        </p:txBody>
      </p:sp>
      <p:sp>
        <p:nvSpPr>
          <p:cNvPr id="17" name="Slide Number Placeholder 5">
            <a:extLst>
              <a:ext uri="{FF2B5EF4-FFF2-40B4-BE49-F238E27FC236}">
                <a16:creationId xmlns:a16="http://schemas.microsoft.com/office/drawing/2014/main" xmlns="" id="{570E9108-9A57-42A2-9D6B-F813D928173E}"/>
              </a:ext>
            </a:extLst>
          </p:cNvPr>
          <p:cNvSpPr>
            <a:spLocks noGrp="1"/>
          </p:cNvSpPr>
          <p:nvPr>
            <p:ph type="sldNum" sz="quarter" idx="12"/>
          </p:nvPr>
        </p:nvSpPr>
        <p:spPr>
          <a:xfrm>
            <a:off x="5791200" y="2198689"/>
            <a:ext cx="609600" cy="441325"/>
          </a:xfrm>
        </p:spPr>
        <p:txBody>
          <a:bodyPr/>
          <a:lstStyle>
            <a:lvl1pPr>
              <a:defRPr/>
            </a:lvl1pPr>
          </a:lstStyle>
          <a:p>
            <a:fld id="{31E25A3C-4AFA-46F5-81E5-F93D2A1B3F3C}" type="slidenum">
              <a:rPr lang="en-US" altLang="en-US"/>
              <a:pPr/>
              <a:t>‹#›</a:t>
            </a:fld>
            <a:endParaRPr lang="en-US" altLang="en-US"/>
          </a:p>
        </p:txBody>
      </p:sp>
    </p:spTree>
    <p:extLst>
      <p:ext uri="{BB962C8B-B14F-4D97-AF65-F5344CB8AC3E}">
        <p14:creationId xmlns:p14="http://schemas.microsoft.com/office/powerpoint/2010/main" val="425708964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5" name="Straight Connector 4">
            <a:extLst>
              <a:ext uri="{FF2B5EF4-FFF2-40B4-BE49-F238E27FC236}">
                <a16:creationId xmlns:a16="http://schemas.microsoft.com/office/drawing/2014/main" xmlns="" id="{016D5B99-9B63-470C-A414-F8DB2348EC66}"/>
              </a:ext>
            </a:extLst>
          </p:cNvPr>
          <p:cNvSpPr>
            <a:spLocks noChangeShapeType="1"/>
          </p:cNvSpPr>
          <p:nvPr/>
        </p:nvSpPr>
        <p:spPr bwMode="auto">
          <a:xfrm flipV="1">
            <a:off x="6083301" y="1576388"/>
            <a:ext cx="12700" cy="4818062"/>
          </a:xfrm>
          <a:prstGeom prst="line">
            <a:avLst/>
          </a:prstGeom>
          <a:noFill/>
          <a:ln w="9525">
            <a:solidFill>
              <a:schemeClr val="tx2"/>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Title 1"/>
          <p:cNvSpPr>
            <a:spLocks noGrp="1"/>
          </p:cNvSpPr>
          <p:nvPr>
            <p:ph type="title"/>
          </p:nvPr>
        </p:nvSpPr>
        <p:spPr>
          <a:xfrm>
            <a:off x="402336" y="228600"/>
            <a:ext cx="11379200" cy="758952"/>
          </a:xfrm>
        </p:spPr>
        <p:txBody>
          <a:bodyPr/>
          <a:lstStyle/>
          <a:p>
            <a:r>
              <a:rPr lang="en-US"/>
              <a:t>Click to edit Master title style</a:t>
            </a:r>
          </a:p>
        </p:txBody>
      </p:sp>
      <p:sp>
        <p:nvSpPr>
          <p:cNvPr id="10" name="Content Placeholder 9"/>
          <p:cNvSpPr>
            <a:spLocks noGrp="1"/>
          </p:cNvSpPr>
          <p:nvPr>
            <p:ph sz="half" idx="1"/>
          </p:nvPr>
        </p:nvSpPr>
        <p:spPr>
          <a:xfrm>
            <a:off x="402336" y="1371600"/>
            <a:ext cx="5384800" cy="4681728"/>
          </a:xfrm>
        </p:spPr>
        <p:txBody>
          <a:bodyPr/>
          <a:lstStyle>
            <a:lvl1pPr>
              <a:defRPr sz="25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half" idx="2"/>
          </p:nvPr>
        </p:nvSpPr>
        <p:spPr>
          <a:xfrm>
            <a:off x="6400800" y="1371600"/>
            <a:ext cx="5384800" cy="4681728"/>
          </a:xfrm>
        </p:spPr>
        <p:txBody>
          <a:bodyPr/>
          <a:lstStyle>
            <a:lvl1pPr>
              <a:defRPr sz="25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xmlns="" id="{B9454351-A7B3-4CEA-9272-85B7974AC7F8}"/>
              </a:ext>
            </a:extLst>
          </p:cNvPr>
          <p:cNvSpPr>
            <a:spLocks noGrp="1"/>
          </p:cNvSpPr>
          <p:nvPr>
            <p:ph type="dt" sz="half" idx="10"/>
          </p:nvPr>
        </p:nvSpPr>
        <p:spPr>
          <a:xfrm>
            <a:off x="7721601" y="6410326"/>
            <a:ext cx="4059767" cy="365125"/>
          </a:xfrm>
        </p:spPr>
        <p:txBody>
          <a:bodyPr/>
          <a:lstStyle>
            <a:lvl1pPr>
              <a:defRPr/>
            </a:lvl1pPr>
          </a:lstStyle>
          <a:p>
            <a:fld id="{8B33E482-81F3-423B-88AB-6FC9C8F449DB}" type="datetime1">
              <a:rPr lang="en-US" altLang="en-US"/>
              <a:pPr/>
              <a:t>8/9/2023</a:t>
            </a:fld>
            <a:endParaRPr lang="en-US" altLang="en-US"/>
          </a:p>
        </p:txBody>
      </p:sp>
      <p:sp>
        <p:nvSpPr>
          <p:cNvPr id="7" name="Footer Placeholder 5">
            <a:extLst>
              <a:ext uri="{FF2B5EF4-FFF2-40B4-BE49-F238E27FC236}">
                <a16:creationId xmlns:a16="http://schemas.microsoft.com/office/drawing/2014/main" xmlns="" id="{CFCCB78A-9A1B-43F0-8730-09D8B54BDAD7}"/>
              </a:ext>
            </a:extLst>
          </p:cNvPr>
          <p:cNvSpPr>
            <a:spLocks noGrp="1"/>
          </p:cNvSpPr>
          <p:nvPr>
            <p:ph type="ftr" sz="quarter" idx="11"/>
          </p:nvPr>
        </p:nvSpPr>
        <p:spPr/>
        <p:txBody>
          <a:bodyPr/>
          <a:lstStyle>
            <a:lvl1pPr>
              <a:defRPr/>
            </a:lvl1pPr>
          </a:lstStyle>
          <a:p>
            <a:r>
              <a:rPr lang="en-US" altLang="en-US"/>
              <a:t>Artificial Intelligence a modern approach</a:t>
            </a:r>
          </a:p>
        </p:txBody>
      </p:sp>
      <p:sp>
        <p:nvSpPr>
          <p:cNvPr id="8" name="Slide Number Placeholder 6">
            <a:extLst>
              <a:ext uri="{FF2B5EF4-FFF2-40B4-BE49-F238E27FC236}">
                <a16:creationId xmlns:a16="http://schemas.microsoft.com/office/drawing/2014/main" xmlns="" id="{37454833-E59E-4413-B432-D7E5497471C4}"/>
              </a:ext>
            </a:extLst>
          </p:cNvPr>
          <p:cNvSpPr>
            <a:spLocks noGrp="1"/>
          </p:cNvSpPr>
          <p:nvPr>
            <p:ph type="sldNum" sz="quarter" idx="12"/>
          </p:nvPr>
        </p:nvSpPr>
        <p:spPr/>
        <p:txBody>
          <a:bodyPr/>
          <a:lstStyle>
            <a:lvl1pPr>
              <a:defRPr/>
            </a:lvl1pPr>
          </a:lstStyle>
          <a:p>
            <a:fld id="{2C0A517B-BD3D-468E-927D-CB6AB8E49E5B}" type="slidenum">
              <a:rPr lang="en-US" altLang="en-US"/>
              <a:pPr/>
              <a:t>‹#›</a:t>
            </a:fld>
            <a:endParaRPr lang="en-US" altLang="en-US"/>
          </a:p>
        </p:txBody>
      </p:sp>
    </p:spTree>
    <p:extLst>
      <p:ext uri="{BB962C8B-B14F-4D97-AF65-F5344CB8AC3E}">
        <p14:creationId xmlns:p14="http://schemas.microsoft.com/office/powerpoint/2010/main" val="90753847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7" name="Straight Connector 6">
            <a:extLst>
              <a:ext uri="{FF2B5EF4-FFF2-40B4-BE49-F238E27FC236}">
                <a16:creationId xmlns:a16="http://schemas.microsoft.com/office/drawing/2014/main" xmlns="" id="{80B6337F-EF03-4CFB-A81A-BC7E0971B6F1}"/>
              </a:ext>
            </a:extLst>
          </p:cNvPr>
          <p:cNvSpPr>
            <a:spLocks noChangeShapeType="1"/>
          </p:cNvSpPr>
          <p:nvPr/>
        </p:nvSpPr>
        <p:spPr bwMode="auto">
          <a:xfrm flipV="1">
            <a:off x="6096000" y="2200276"/>
            <a:ext cx="0" cy="4187825"/>
          </a:xfrm>
          <a:prstGeom prst="line">
            <a:avLst/>
          </a:prstGeom>
          <a:noFill/>
          <a:ln w="9525">
            <a:solidFill>
              <a:schemeClr val="tx2"/>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Rectangle 7">
            <a:extLst>
              <a:ext uri="{FF2B5EF4-FFF2-40B4-BE49-F238E27FC236}">
                <a16:creationId xmlns:a16="http://schemas.microsoft.com/office/drawing/2014/main" xmlns="" id="{CF232F63-5CE7-4A8E-9173-74C9C13EB29D}"/>
              </a:ext>
            </a:extLst>
          </p:cNvPr>
          <p:cNvSpPr>
            <a:spLocks noChangeArrowheads="1"/>
          </p:cNvSpPr>
          <p:nvPr/>
        </p:nvSpPr>
        <p:spPr bwMode="white">
          <a:xfrm>
            <a:off x="0" y="0"/>
            <a:ext cx="12192000" cy="14478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Rectangle 8">
            <a:extLst>
              <a:ext uri="{FF2B5EF4-FFF2-40B4-BE49-F238E27FC236}">
                <a16:creationId xmlns:a16="http://schemas.microsoft.com/office/drawing/2014/main" xmlns="" id="{DB13F263-64E7-430F-A442-F9759DFCDFF0}"/>
              </a:ext>
            </a:extLst>
          </p:cNvPr>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Rectangle 9">
            <a:extLst>
              <a:ext uri="{FF2B5EF4-FFF2-40B4-BE49-F238E27FC236}">
                <a16:creationId xmlns:a16="http://schemas.microsoft.com/office/drawing/2014/main" xmlns="" id="{A6E06FA7-A075-4C71-B1A1-A518F3B10BD3}"/>
              </a:ext>
            </a:extLst>
          </p:cNvPr>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1" name="Rectangle 10">
            <a:extLst>
              <a:ext uri="{FF2B5EF4-FFF2-40B4-BE49-F238E27FC236}">
                <a16:creationId xmlns:a16="http://schemas.microsoft.com/office/drawing/2014/main" xmlns="" id="{5735DE58-4A1A-4920-A69A-4797F4135381}"/>
              </a:ext>
            </a:extLst>
          </p:cNvPr>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2" name="Rectangle 11">
            <a:extLst>
              <a:ext uri="{FF2B5EF4-FFF2-40B4-BE49-F238E27FC236}">
                <a16:creationId xmlns:a16="http://schemas.microsoft.com/office/drawing/2014/main" xmlns="" id="{2A8168B9-FD93-49F3-A382-49EC937A6016}"/>
              </a:ext>
            </a:extLst>
          </p:cNvPr>
          <p:cNvSpPr/>
          <p:nvPr/>
        </p:nvSpPr>
        <p:spPr>
          <a:xfrm>
            <a:off x="203200" y="1371600"/>
            <a:ext cx="11777133"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3" name="Rectangle 12">
            <a:extLst>
              <a:ext uri="{FF2B5EF4-FFF2-40B4-BE49-F238E27FC236}">
                <a16:creationId xmlns:a16="http://schemas.microsoft.com/office/drawing/2014/main" xmlns="" id="{594547A8-0746-4BC4-980C-E7DB5FAB74D9}"/>
              </a:ext>
            </a:extLst>
          </p:cNvPr>
          <p:cNvSpPr>
            <a:spLocks noChangeArrowheads="1"/>
          </p:cNvSpPr>
          <p:nvPr/>
        </p:nvSpPr>
        <p:spPr bwMode="auto">
          <a:xfrm>
            <a:off x="194734" y="6391275"/>
            <a:ext cx="11777133"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4" name="Straight Connector 13">
            <a:extLst>
              <a:ext uri="{FF2B5EF4-FFF2-40B4-BE49-F238E27FC236}">
                <a16:creationId xmlns:a16="http://schemas.microsoft.com/office/drawing/2014/main" xmlns="" id="{87EB41EA-7C64-4414-9CDE-CB9B9A6E36A1}"/>
              </a:ext>
            </a:extLst>
          </p:cNvPr>
          <p:cNvSpPr>
            <a:spLocks noChangeShapeType="1"/>
          </p:cNvSpPr>
          <p:nvPr/>
        </p:nvSpPr>
        <p:spPr bwMode="auto">
          <a:xfrm>
            <a:off x="203200" y="1279525"/>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cs typeface="Arial" charset="0"/>
            </a:endParaRPr>
          </a:p>
        </p:txBody>
      </p:sp>
      <p:sp>
        <p:nvSpPr>
          <p:cNvPr id="15" name="Rectangle 14">
            <a:extLst>
              <a:ext uri="{FF2B5EF4-FFF2-40B4-BE49-F238E27FC236}">
                <a16:creationId xmlns:a16="http://schemas.microsoft.com/office/drawing/2014/main" xmlns="" id="{0B1EFFF1-2001-40E4-8E08-16687030F270}"/>
              </a:ext>
            </a:extLst>
          </p:cNvPr>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6" name="Oval 15">
            <a:extLst>
              <a:ext uri="{FF2B5EF4-FFF2-40B4-BE49-F238E27FC236}">
                <a16:creationId xmlns:a16="http://schemas.microsoft.com/office/drawing/2014/main" xmlns="" id="{4FB93ED5-E78F-48A9-9828-E8DB6993469D}"/>
              </a:ext>
            </a:extLst>
          </p:cNvPr>
          <p:cNvSpPr/>
          <p:nvPr/>
        </p:nvSpPr>
        <p:spPr>
          <a:xfrm>
            <a:off x="5689600" y="955675"/>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7" name="Oval 16">
            <a:extLst>
              <a:ext uri="{FF2B5EF4-FFF2-40B4-BE49-F238E27FC236}">
                <a16:creationId xmlns:a16="http://schemas.microsoft.com/office/drawing/2014/main" xmlns="" id="{6E547628-87ED-4C81-943B-02A10E3D6B81}"/>
              </a:ext>
            </a:extLst>
          </p:cNvPr>
          <p:cNvSpPr/>
          <p:nvPr/>
        </p:nvSpPr>
        <p:spPr>
          <a:xfrm>
            <a:off x="5816600" y="1050925"/>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3" name="Text Placeholder 2"/>
          <p:cNvSpPr>
            <a:spLocks noGrp="1"/>
          </p:cNvSpPr>
          <p:nvPr>
            <p:ph type="body" idx="1"/>
          </p:nvPr>
        </p:nvSpPr>
        <p:spPr>
          <a:xfrm>
            <a:off x="402336" y="1524000"/>
            <a:ext cx="5386917"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388441" y="1524000"/>
            <a:ext cx="5389033"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24" name="Content Placeholder 23"/>
          <p:cNvSpPr>
            <a:spLocks noGrp="1"/>
          </p:cNvSpPr>
          <p:nvPr>
            <p:ph sz="quarter" idx="2"/>
          </p:nvPr>
        </p:nvSpPr>
        <p:spPr>
          <a:xfrm>
            <a:off x="402336" y="2471383"/>
            <a:ext cx="5388864" cy="3818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p:cNvSpPr>
            <a:spLocks noGrp="1"/>
          </p:cNvSpPr>
          <p:nvPr>
            <p:ph sz="quarter" idx="4"/>
          </p:nvPr>
        </p:nvSpPr>
        <p:spPr>
          <a:xfrm>
            <a:off x="6400800" y="2471383"/>
            <a:ext cx="5384800" cy="3822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22"/>
          <p:cNvSpPr>
            <a:spLocks noGrp="1"/>
          </p:cNvSpPr>
          <p:nvPr>
            <p:ph type="title"/>
          </p:nvPr>
        </p:nvSpPr>
        <p:spPr/>
        <p:txBody>
          <a:bodyPr rtlCol="0"/>
          <a:lstStyle/>
          <a:p>
            <a:r>
              <a:rPr lang="en-US"/>
              <a:t>Click to edit Master title style</a:t>
            </a:r>
          </a:p>
        </p:txBody>
      </p:sp>
      <p:sp>
        <p:nvSpPr>
          <p:cNvPr id="18" name="Date Placeholder 6">
            <a:extLst>
              <a:ext uri="{FF2B5EF4-FFF2-40B4-BE49-F238E27FC236}">
                <a16:creationId xmlns:a16="http://schemas.microsoft.com/office/drawing/2014/main" xmlns="" id="{55E61D19-619A-41D6-A27A-8C4EAF260D8A}"/>
              </a:ext>
            </a:extLst>
          </p:cNvPr>
          <p:cNvSpPr>
            <a:spLocks noGrp="1"/>
          </p:cNvSpPr>
          <p:nvPr>
            <p:ph type="dt" sz="half" idx="10"/>
          </p:nvPr>
        </p:nvSpPr>
        <p:spPr/>
        <p:txBody>
          <a:bodyPr/>
          <a:lstStyle>
            <a:lvl1pPr>
              <a:defRPr/>
            </a:lvl1pPr>
          </a:lstStyle>
          <a:p>
            <a:fld id="{8769412D-AE90-4F23-B100-18CB111A60D8}" type="datetime1">
              <a:rPr lang="en-US" altLang="en-US"/>
              <a:pPr/>
              <a:t>8/9/2023</a:t>
            </a:fld>
            <a:endParaRPr lang="en-US" altLang="en-US"/>
          </a:p>
        </p:txBody>
      </p:sp>
      <p:sp>
        <p:nvSpPr>
          <p:cNvPr id="19" name="Footer Placeholder 7">
            <a:extLst>
              <a:ext uri="{FF2B5EF4-FFF2-40B4-BE49-F238E27FC236}">
                <a16:creationId xmlns:a16="http://schemas.microsoft.com/office/drawing/2014/main" xmlns="" id="{4A4BAA5D-462F-40A1-BEAD-4A02D5F29557}"/>
              </a:ext>
            </a:extLst>
          </p:cNvPr>
          <p:cNvSpPr>
            <a:spLocks noGrp="1"/>
          </p:cNvSpPr>
          <p:nvPr>
            <p:ph type="ftr" sz="quarter" idx="11"/>
          </p:nvPr>
        </p:nvSpPr>
        <p:spPr>
          <a:xfrm>
            <a:off x="406400" y="6410326"/>
            <a:ext cx="4775200" cy="365125"/>
          </a:xfrm>
        </p:spPr>
        <p:txBody>
          <a:bodyPr/>
          <a:lstStyle>
            <a:lvl1pPr>
              <a:defRPr/>
            </a:lvl1pPr>
          </a:lstStyle>
          <a:p>
            <a:r>
              <a:rPr lang="en-US" altLang="en-US"/>
              <a:t>Artificial Intelligence a modern approach</a:t>
            </a:r>
          </a:p>
        </p:txBody>
      </p:sp>
      <p:sp>
        <p:nvSpPr>
          <p:cNvPr id="20" name="Slide Number Placeholder 8">
            <a:extLst>
              <a:ext uri="{FF2B5EF4-FFF2-40B4-BE49-F238E27FC236}">
                <a16:creationId xmlns:a16="http://schemas.microsoft.com/office/drawing/2014/main" xmlns="" id="{0A20654D-CA98-42C9-8411-67E0FBA8B336}"/>
              </a:ext>
            </a:extLst>
          </p:cNvPr>
          <p:cNvSpPr>
            <a:spLocks noGrp="1"/>
          </p:cNvSpPr>
          <p:nvPr>
            <p:ph type="sldNum" sz="quarter" idx="12"/>
          </p:nvPr>
        </p:nvSpPr>
        <p:spPr>
          <a:xfrm>
            <a:off x="5791200" y="1042989"/>
            <a:ext cx="609600" cy="441325"/>
          </a:xfrm>
        </p:spPr>
        <p:txBody>
          <a:bodyPr/>
          <a:lstStyle>
            <a:lvl1pPr>
              <a:defRPr/>
            </a:lvl1pPr>
          </a:lstStyle>
          <a:p>
            <a:fld id="{43B46074-6C5F-489A-B458-0258FAF14442}" type="slidenum">
              <a:rPr lang="en-US" altLang="en-US"/>
              <a:pPr/>
              <a:t>‹#›</a:t>
            </a:fld>
            <a:endParaRPr lang="en-US" altLang="en-US"/>
          </a:p>
        </p:txBody>
      </p:sp>
    </p:spTree>
    <p:extLst>
      <p:ext uri="{BB962C8B-B14F-4D97-AF65-F5344CB8AC3E}">
        <p14:creationId xmlns:p14="http://schemas.microsoft.com/office/powerpoint/2010/main" val="126487719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73F9E7E-84F8-4336-9333-2E87A74B3C2D}"/>
              </a:ext>
            </a:extLst>
          </p:cNvPr>
          <p:cNvSpPr>
            <a:spLocks noGrp="1"/>
          </p:cNvSpPr>
          <p:nvPr>
            <p:ph type="dt" sz="half" idx="10"/>
          </p:nvPr>
        </p:nvSpPr>
        <p:spPr/>
        <p:txBody>
          <a:bodyPr/>
          <a:lstStyle>
            <a:lvl1pPr>
              <a:defRPr/>
            </a:lvl1pPr>
          </a:lstStyle>
          <a:p>
            <a:fld id="{1F84089D-6701-48BA-8CFD-209B38B1DA31}" type="datetime1">
              <a:rPr lang="en-US" altLang="en-US"/>
              <a:pPr/>
              <a:t>8/9/2023</a:t>
            </a:fld>
            <a:endParaRPr lang="en-US" altLang="en-US"/>
          </a:p>
        </p:txBody>
      </p:sp>
      <p:sp>
        <p:nvSpPr>
          <p:cNvPr id="4" name="Footer Placeholder 3">
            <a:extLst>
              <a:ext uri="{FF2B5EF4-FFF2-40B4-BE49-F238E27FC236}">
                <a16:creationId xmlns:a16="http://schemas.microsoft.com/office/drawing/2014/main" xmlns="" id="{10D7DBF1-110B-4BCF-B7FD-E36FCDFCAFBA}"/>
              </a:ext>
            </a:extLst>
          </p:cNvPr>
          <p:cNvSpPr>
            <a:spLocks noGrp="1"/>
          </p:cNvSpPr>
          <p:nvPr>
            <p:ph type="ftr" sz="quarter" idx="11"/>
          </p:nvPr>
        </p:nvSpPr>
        <p:spPr/>
        <p:txBody>
          <a:bodyPr/>
          <a:lstStyle>
            <a:lvl1pPr>
              <a:defRPr/>
            </a:lvl1pPr>
          </a:lstStyle>
          <a:p>
            <a:r>
              <a:rPr lang="en-US" altLang="en-US"/>
              <a:t>Artificial Intelligence a modern approach</a:t>
            </a:r>
          </a:p>
        </p:txBody>
      </p:sp>
      <p:sp>
        <p:nvSpPr>
          <p:cNvPr id="5" name="Slide Number Placeholder 4">
            <a:extLst>
              <a:ext uri="{FF2B5EF4-FFF2-40B4-BE49-F238E27FC236}">
                <a16:creationId xmlns:a16="http://schemas.microsoft.com/office/drawing/2014/main" xmlns="" id="{73870ACC-FFEF-4022-B400-79C55A3BD271}"/>
              </a:ext>
            </a:extLst>
          </p:cNvPr>
          <p:cNvSpPr>
            <a:spLocks noGrp="1"/>
          </p:cNvSpPr>
          <p:nvPr>
            <p:ph type="sldNum" sz="quarter" idx="12"/>
          </p:nvPr>
        </p:nvSpPr>
        <p:spPr>
          <a:xfrm>
            <a:off x="5791200" y="1036639"/>
            <a:ext cx="609600" cy="441325"/>
          </a:xfrm>
        </p:spPr>
        <p:txBody>
          <a:bodyPr/>
          <a:lstStyle>
            <a:lvl1pPr>
              <a:defRPr/>
            </a:lvl1pPr>
          </a:lstStyle>
          <a:p>
            <a:fld id="{A2CB9ACC-D5CC-4910-A566-4C0F7C7FD01A}" type="slidenum">
              <a:rPr lang="en-US" altLang="en-US"/>
              <a:pPr/>
              <a:t>‹#›</a:t>
            </a:fld>
            <a:endParaRPr lang="en-US" altLang="en-US"/>
          </a:p>
        </p:txBody>
      </p:sp>
    </p:spTree>
    <p:extLst>
      <p:ext uri="{BB962C8B-B14F-4D97-AF65-F5344CB8AC3E}">
        <p14:creationId xmlns:p14="http://schemas.microsoft.com/office/powerpoint/2010/main" val="2920070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CC1F55E-64BC-44C4-A133-72B6ACF747B4}"/>
              </a:ext>
            </a:extLst>
          </p:cNvPr>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3" name="Rectangle 2">
            <a:extLst>
              <a:ext uri="{FF2B5EF4-FFF2-40B4-BE49-F238E27FC236}">
                <a16:creationId xmlns:a16="http://schemas.microsoft.com/office/drawing/2014/main" xmlns="" id="{A14BC334-5327-4DAA-BB00-C94FD1CC7A7A}"/>
              </a:ext>
            </a:extLst>
          </p:cNvPr>
          <p:cNvSpPr>
            <a:spLocks noChangeArrowheads="1"/>
          </p:cNvSpPr>
          <p:nvPr/>
        </p:nvSpPr>
        <p:spPr bwMode="white">
          <a:xfrm>
            <a:off x="0" y="1"/>
            <a:ext cx="12192000" cy="15557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 name="Rectangle 3">
            <a:extLst>
              <a:ext uri="{FF2B5EF4-FFF2-40B4-BE49-F238E27FC236}">
                <a16:creationId xmlns:a16="http://schemas.microsoft.com/office/drawing/2014/main" xmlns="" id="{9EDFF834-44EF-434F-A186-B428F516620D}"/>
              </a:ext>
            </a:extLst>
          </p:cNvPr>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Rectangle 4">
            <a:extLst>
              <a:ext uri="{FF2B5EF4-FFF2-40B4-BE49-F238E27FC236}">
                <a16:creationId xmlns:a16="http://schemas.microsoft.com/office/drawing/2014/main" xmlns="" id="{E647C672-CDF7-43A5-AABE-404D1323C73E}"/>
              </a:ext>
            </a:extLst>
          </p:cNvPr>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Rectangle 5">
            <a:extLst>
              <a:ext uri="{FF2B5EF4-FFF2-40B4-BE49-F238E27FC236}">
                <a16:creationId xmlns:a16="http://schemas.microsoft.com/office/drawing/2014/main" xmlns="" id="{423A940E-B48B-4D00-B85F-DE9BC30FBBB0}"/>
              </a:ext>
            </a:extLst>
          </p:cNvPr>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Rectangle 6">
            <a:extLst>
              <a:ext uri="{FF2B5EF4-FFF2-40B4-BE49-F238E27FC236}">
                <a16:creationId xmlns:a16="http://schemas.microsoft.com/office/drawing/2014/main" xmlns="" id="{89F4C7A9-6BE1-4B32-A8A6-8F9ED4F8620C}"/>
              </a:ext>
            </a:extLst>
          </p:cNvPr>
          <p:cNvSpPr>
            <a:spLocks noChangeArrowheads="1"/>
          </p:cNvSpPr>
          <p:nvPr/>
        </p:nvSpPr>
        <p:spPr bwMode="auto">
          <a:xfrm>
            <a:off x="203200" y="15875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8" name="Date Placeholder 1">
            <a:extLst>
              <a:ext uri="{FF2B5EF4-FFF2-40B4-BE49-F238E27FC236}">
                <a16:creationId xmlns:a16="http://schemas.microsoft.com/office/drawing/2014/main" xmlns="" id="{51324EFA-DD6C-40FB-854D-0C33CCA30450}"/>
              </a:ext>
            </a:extLst>
          </p:cNvPr>
          <p:cNvSpPr>
            <a:spLocks noGrp="1"/>
          </p:cNvSpPr>
          <p:nvPr>
            <p:ph type="dt" sz="half" idx="10"/>
          </p:nvPr>
        </p:nvSpPr>
        <p:spPr/>
        <p:txBody>
          <a:bodyPr/>
          <a:lstStyle>
            <a:lvl1pPr>
              <a:defRPr/>
            </a:lvl1pPr>
          </a:lstStyle>
          <a:p>
            <a:fld id="{5C796EBB-C53A-4EF8-8BEB-B2E9FC73B78F}" type="datetime1">
              <a:rPr lang="en-US" altLang="en-US"/>
              <a:pPr/>
              <a:t>8/9/2023</a:t>
            </a:fld>
            <a:endParaRPr lang="en-US" altLang="en-US"/>
          </a:p>
        </p:txBody>
      </p:sp>
      <p:sp>
        <p:nvSpPr>
          <p:cNvPr id="9" name="Footer Placeholder 2">
            <a:extLst>
              <a:ext uri="{FF2B5EF4-FFF2-40B4-BE49-F238E27FC236}">
                <a16:creationId xmlns:a16="http://schemas.microsoft.com/office/drawing/2014/main" xmlns="" id="{D651C951-D99F-40C9-9F98-98FF8F3A388E}"/>
              </a:ext>
            </a:extLst>
          </p:cNvPr>
          <p:cNvSpPr>
            <a:spLocks noGrp="1"/>
          </p:cNvSpPr>
          <p:nvPr>
            <p:ph type="ftr" sz="quarter" idx="11"/>
          </p:nvPr>
        </p:nvSpPr>
        <p:spPr/>
        <p:txBody>
          <a:bodyPr/>
          <a:lstStyle>
            <a:lvl1pPr>
              <a:defRPr/>
            </a:lvl1pPr>
          </a:lstStyle>
          <a:p>
            <a:r>
              <a:rPr lang="en-US" altLang="en-US"/>
              <a:t>Artificial Intelligence a modern approach</a:t>
            </a:r>
          </a:p>
        </p:txBody>
      </p:sp>
      <p:sp>
        <p:nvSpPr>
          <p:cNvPr id="10" name="Slide Number Placeholder 3">
            <a:extLst>
              <a:ext uri="{FF2B5EF4-FFF2-40B4-BE49-F238E27FC236}">
                <a16:creationId xmlns:a16="http://schemas.microsoft.com/office/drawing/2014/main" xmlns="" id="{B284CC41-5EED-4D8A-A298-0D71C7E5A244}"/>
              </a:ext>
            </a:extLst>
          </p:cNvPr>
          <p:cNvSpPr>
            <a:spLocks noGrp="1"/>
          </p:cNvSpPr>
          <p:nvPr>
            <p:ph type="sldNum" sz="quarter" idx="12"/>
          </p:nvPr>
        </p:nvSpPr>
        <p:spPr>
          <a:xfrm>
            <a:off x="5689600" y="6324601"/>
            <a:ext cx="812800" cy="441325"/>
          </a:xfrm>
        </p:spPr>
        <p:txBody>
          <a:bodyPr/>
          <a:lstStyle>
            <a:lvl1pPr>
              <a:defRPr>
                <a:solidFill>
                  <a:srgbClr val="FFFFFF"/>
                </a:solidFill>
              </a:defRPr>
            </a:lvl1pPr>
          </a:lstStyle>
          <a:p>
            <a:fld id="{9FA56320-F13F-427C-BCA2-F880269F7291}" type="slidenum">
              <a:rPr lang="en-US" altLang="en-US"/>
              <a:pPr/>
              <a:t>‹#›</a:t>
            </a:fld>
            <a:endParaRPr lang="en-US" altLang="en-US"/>
          </a:p>
        </p:txBody>
      </p:sp>
    </p:spTree>
    <p:extLst>
      <p:ext uri="{BB962C8B-B14F-4D97-AF65-F5344CB8AC3E}">
        <p14:creationId xmlns:p14="http://schemas.microsoft.com/office/powerpoint/2010/main" val="3016451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581B2C5A-A37B-4A93-B8D5-4185B7A07314}"/>
              </a:ext>
            </a:extLst>
          </p:cNvPr>
          <p:cNvSpPr>
            <a:spLocks noChangeArrowheads="1"/>
          </p:cNvSpPr>
          <p:nvPr/>
        </p:nvSpPr>
        <p:spPr bwMode="auto">
          <a:xfrm>
            <a:off x="203200" y="152400"/>
            <a:ext cx="11777133"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Rectangle 5">
            <a:extLst>
              <a:ext uri="{FF2B5EF4-FFF2-40B4-BE49-F238E27FC236}">
                <a16:creationId xmlns:a16="http://schemas.microsoft.com/office/drawing/2014/main" xmlns="" id="{4E478B33-E251-4B48-A50D-4200622E4A51}"/>
              </a:ext>
            </a:extLst>
          </p:cNvPr>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Rectangle 6">
            <a:extLst>
              <a:ext uri="{FF2B5EF4-FFF2-40B4-BE49-F238E27FC236}">
                <a16:creationId xmlns:a16="http://schemas.microsoft.com/office/drawing/2014/main" xmlns="" id="{4676E9FD-48C4-401D-8577-8ACE0ACE172A}"/>
              </a:ext>
            </a:extLst>
          </p:cNvPr>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xmlns="" id="{6ACA6BFA-1B83-486C-B1C9-E00EA9D85A80}"/>
              </a:ext>
            </a:extLst>
          </p:cNvPr>
          <p:cNvSpPr>
            <a:spLocks noChangeArrowheads="1"/>
          </p:cNvSpPr>
          <p:nvPr/>
        </p:nvSpPr>
        <p:spPr bwMode="white">
          <a:xfrm>
            <a:off x="0" y="1"/>
            <a:ext cx="12192000" cy="119063"/>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Rectangle 8">
            <a:extLst>
              <a:ext uri="{FF2B5EF4-FFF2-40B4-BE49-F238E27FC236}">
                <a16:creationId xmlns:a16="http://schemas.microsoft.com/office/drawing/2014/main" xmlns="" id="{158A8C3D-7E5F-4075-B722-FFD5CDF962B4}"/>
              </a:ext>
            </a:extLst>
          </p:cNvPr>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Rectangle 9">
            <a:extLst>
              <a:ext uri="{FF2B5EF4-FFF2-40B4-BE49-F238E27FC236}">
                <a16:creationId xmlns:a16="http://schemas.microsoft.com/office/drawing/2014/main" xmlns="" id="{B2F742C0-0CEE-41CF-9F3F-D33CD2D593BF}"/>
              </a:ext>
            </a:extLst>
          </p:cNvPr>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1" name="Rectangle 10">
            <a:extLst>
              <a:ext uri="{FF2B5EF4-FFF2-40B4-BE49-F238E27FC236}">
                <a16:creationId xmlns:a16="http://schemas.microsoft.com/office/drawing/2014/main" xmlns="" id="{09BC7662-2575-4282-9BEA-730873276CB4}"/>
              </a:ext>
            </a:extLst>
          </p:cNvPr>
          <p:cNvSpPr>
            <a:spLocks noChangeArrowheads="1"/>
          </p:cNvSpPr>
          <p:nvPr/>
        </p:nvSpPr>
        <p:spPr bwMode="auto">
          <a:xfrm>
            <a:off x="203200" y="15240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2" name="Straight Connector 11">
            <a:extLst>
              <a:ext uri="{FF2B5EF4-FFF2-40B4-BE49-F238E27FC236}">
                <a16:creationId xmlns:a16="http://schemas.microsoft.com/office/drawing/2014/main" xmlns="" id="{8BC13C73-3F8D-48EA-A4E7-3A4CF1FD0A4E}"/>
              </a:ext>
            </a:extLst>
          </p:cNvPr>
          <p:cNvSpPr>
            <a:spLocks noChangeShapeType="1"/>
          </p:cNvSpPr>
          <p:nvPr/>
        </p:nvSpPr>
        <p:spPr bwMode="auto">
          <a:xfrm>
            <a:off x="203200" y="533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cs typeface="Arial" charset="0"/>
            </a:endParaRPr>
          </a:p>
        </p:txBody>
      </p:sp>
      <p:sp>
        <p:nvSpPr>
          <p:cNvPr id="13" name="Oval 12">
            <a:extLst>
              <a:ext uri="{FF2B5EF4-FFF2-40B4-BE49-F238E27FC236}">
                <a16:creationId xmlns:a16="http://schemas.microsoft.com/office/drawing/2014/main" xmlns="" id="{2638BEF7-BFBF-4F96-B5EF-20C3661FE8AB}"/>
              </a:ext>
            </a:extLst>
          </p:cNvPr>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4" name="Oval 13">
            <a:extLst>
              <a:ext uri="{FF2B5EF4-FFF2-40B4-BE49-F238E27FC236}">
                <a16:creationId xmlns:a16="http://schemas.microsoft.com/office/drawing/2014/main" xmlns="" id="{7FD08412-C4A9-47D8-9096-4A830CA1F548}"/>
              </a:ext>
            </a:extLst>
          </p:cNvPr>
          <p:cNvSpPr/>
          <p:nvPr/>
        </p:nvSpPr>
        <p:spPr>
          <a:xfrm>
            <a:off x="1854200" y="323850"/>
            <a:ext cx="5588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5" name="Rectangle 14">
            <a:extLst>
              <a:ext uri="{FF2B5EF4-FFF2-40B4-BE49-F238E27FC236}">
                <a16:creationId xmlns:a16="http://schemas.microsoft.com/office/drawing/2014/main" xmlns="" id="{C5A64C50-8857-4559-95AD-6FE708CA5953}"/>
              </a:ext>
            </a:extLst>
          </p:cNvPr>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p:cNvSpPr>
            <a:spLocks noGrp="1"/>
          </p:cNvSpPr>
          <p:nvPr>
            <p:ph type="title"/>
          </p:nvPr>
        </p:nvSpPr>
        <p:spPr>
          <a:xfrm>
            <a:off x="508000" y="914400"/>
            <a:ext cx="3149600" cy="990600"/>
          </a:xfrm>
        </p:spPr>
        <p:txBody>
          <a:bodyPr>
            <a:noAutofit/>
          </a:bodyPr>
          <a:lstStyle>
            <a:lvl1pPr algn="l">
              <a:buNone/>
              <a:defRPr sz="2200" b="1">
                <a:solidFill>
                  <a:srgbClr val="FFFFFF"/>
                </a:solidFill>
              </a:defRPr>
            </a:lvl1pPr>
          </a:lstStyle>
          <a:p>
            <a:r>
              <a:rPr lang="en-US"/>
              <a:t>Click to edit Master title style</a:t>
            </a:r>
          </a:p>
        </p:txBody>
      </p:sp>
      <p:sp>
        <p:nvSpPr>
          <p:cNvPr id="3" name="Text Placeholder 2"/>
          <p:cNvSpPr>
            <a:spLocks noGrp="1"/>
          </p:cNvSpPr>
          <p:nvPr>
            <p:ph type="body" idx="2"/>
          </p:nvPr>
        </p:nvSpPr>
        <p:spPr>
          <a:xfrm>
            <a:off x="508000" y="1981201"/>
            <a:ext cx="31496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20" name="Content Placeholder 19"/>
          <p:cNvSpPr>
            <a:spLocks noGrp="1"/>
          </p:cNvSpPr>
          <p:nvPr>
            <p:ph sz="quarter" idx="1"/>
          </p:nvPr>
        </p:nvSpPr>
        <p:spPr>
          <a:xfrm>
            <a:off x="4165600" y="685800"/>
            <a:ext cx="75184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6">
            <a:extLst>
              <a:ext uri="{FF2B5EF4-FFF2-40B4-BE49-F238E27FC236}">
                <a16:creationId xmlns:a16="http://schemas.microsoft.com/office/drawing/2014/main" xmlns="" id="{A77DA46B-4575-4FC0-AED2-0B18332CB95C}"/>
              </a:ext>
            </a:extLst>
          </p:cNvPr>
          <p:cNvSpPr>
            <a:spLocks noGrp="1"/>
          </p:cNvSpPr>
          <p:nvPr>
            <p:ph type="sldNum" sz="quarter" idx="10"/>
          </p:nvPr>
        </p:nvSpPr>
        <p:spPr>
          <a:xfrm>
            <a:off x="1828800" y="312739"/>
            <a:ext cx="609600" cy="441325"/>
          </a:xfrm>
        </p:spPr>
        <p:txBody>
          <a:bodyPr/>
          <a:lstStyle>
            <a:lvl1pPr>
              <a:defRPr/>
            </a:lvl1pPr>
          </a:lstStyle>
          <a:p>
            <a:fld id="{8C748810-D9DE-4465-9AD8-EB7EF752866D}" type="slidenum">
              <a:rPr lang="en-US" altLang="en-US"/>
              <a:pPr/>
              <a:t>‹#›</a:t>
            </a:fld>
            <a:endParaRPr lang="en-US" altLang="en-US"/>
          </a:p>
        </p:txBody>
      </p:sp>
      <p:sp>
        <p:nvSpPr>
          <p:cNvPr id="17" name="Date Placeholder 4">
            <a:extLst>
              <a:ext uri="{FF2B5EF4-FFF2-40B4-BE49-F238E27FC236}">
                <a16:creationId xmlns:a16="http://schemas.microsoft.com/office/drawing/2014/main" xmlns="" id="{4258C07F-BA79-40AB-8490-587912359B9D}"/>
              </a:ext>
            </a:extLst>
          </p:cNvPr>
          <p:cNvSpPr>
            <a:spLocks noGrp="1"/>
          </p:cNvSpPr>
          <p:nvPr>
            <p:ph type="dt" sz="half" idx="11"/>
          </p:nvPr>
        </p:nvSpPr>
        <p:spPr/>
        <p:txBody>
          <a:bodyPr/>
          <a:lstStyle>
            <a:lvl1pPr>
              <a:defRPr/>
            </a:lvl1pPr>
          </a:lstStyle>
          <a:p>
            <a:fld id="{49D7EF1D-A55D-43E6-B00C-E796BF1F0630}" type="datetime1">
              <a:rPr lang="en-US" altLang="en-US"/>
              <a:pPr/>
              <a:t>8/9/2023</a:t>
            </a:fld>
            <a:endParaRPr lang="en-US" altLang="en-US"/>
          </a:p>
        </p:txBody>
      </p:sp>
      <p:sp>
        <p:nvSpPr>
          <p:cNvPr id="18" name="Footer Placeholder 5">
            <a:extLst>
              <a:ext uri="{FF2B5EF4-FFF2-40B4-BE49-F238E27FC236}">
                <a16:creationId xmlns:a16="http://schemas.microsoft.com/office/drawing/2014/main" xmlns="" id="{68C167FB-9140-420F-A98F-2A5A6CBD87D2}"/>
              </a:ext>
            </a:extLst>
          </p:cNvPr>
          <p:cNvSpPr>
            <a:spLocks noGrp="1"/>
          </p:cNvSpPr>
          <p:nvPr>
            <p:ph type="ftr" sz="quarter" idx="12"/>
          </p:nvPr>
        </p:nvSpPr>
        <p:spPr>
          <a:xfrm>
            <a:off x="402168" y="6410326"/>
            <a:ext cx="4510617" cy="366713"/>
          </a:xfrm>
        </p:spPr>
        <p:txBody>
          <a:bodyPr/>
          <a:lstStyle>
            <a:lvl1pPr>
              <a:defRPr/>
            </a:lvl1pPr>
          </a:lstStyle>
          <a:p>
            <a:r>
              <a:rPr lang="en-US" altLang="en-US"/>
              <a:t>Artificial Intelligence a modern approach</a:t>
            </a:r>
          </a:p>
        </p:txBody>
      </p:sp>
    </p:spTree>
    <p:extLst>
      <p:ext uri="{BB962C8B-B14F-4D97-AF65-F5344CB8AC3E}">
        <p14:creationId xmlns:p14="http://schemas.microsoft.com/office/powerpoint/2010/main" val="276953805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a:extLst>
              <a:ext uri="{FF2B5EF4-FFF2-40B4-BE49-F238E27FC236}">
                <a16:creationId xmlns:a16="http://schemas.microsoft.com/office/drawing/2014/main" xmlns="" id="{FE251790-8384-4293-AFE7-D287D4821D8B}"/>
              </a:ext>
            </a:extLst>
          </p:cNvPr>
          <p:cNvSpPr>
            <a:spLocks noChangeShapeType="1"/>
          </p:cNvSpPr>
          <p:nvPr/>
        </p:nvSpPr>
        <p:spPr bwMode="auto">
          <a:xfrm>
            <a:off x="203200" y="533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cs typeface="Arial" charset="0"/>
            </a:endParaRPr>
          </a:p>
        </p:txBody>
      </p:sp>
      <p:sp>
        <p:nvSpPr>
          <p:cNvPr id="6" name="Rectangle 5">
            <a:extLst>
              <a:ext uri="{FF2B5EF4-FFF2-40B4-BE49-F238E27FC236}">
                <a16:creationId xmlns:a16="http://schemas.microsoft.com/office/drawing/2014/main" xmlns="" id="{8ED698CB-B41B-4A24-B203-04016640C656}"/>
              </a:ext>
            </a:extLst>
          </p:cNvPr>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Rectangle 6">
            <a:extLst>
              <a:ext uri="{FF2B5EF4-FFF2-40B4-BE49-F238E27FC236}">
                <a16:creationId xmlns:a16="http://schemas.microsoft.com/office/drawing/2014/main" xmlns="" id="{C552728F-1E49-464A-8624-1558AA029AD3}"/>
              </a:ext>
            </a:extLst>
          </p:cNvPr>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xmlns="" id="{5F8AB44B-FBB2-44F0-B16A-4D12FD545276}"/>
              </a:ext>
            </a:extLst>
          </p:cNvPr>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Rectangle 8">
            <a:extLst>
              <a:ext uri="{FF2B5EF4-FFF2-40B4-BE49-F238E27FC236}">
                <a16:creationId xmlns:a16="http://schemas.microsoft.com/office/drawing/2014/main" xmlns="" id="{FF961EF0-190A-4E22-AD05-DDF579F5293F}"/>
              </a:ext>
            </a:extLst>
          </p:cNvPr>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Rectangle 9">
            <a:extLst>
              <a:ext uri="{FF2B5EF4-FFF2-40B4-BE49-F238E27FC236}">
                <a16:creationId xmlns:a16="http://schemas.microsoft.com/office/drawing/2014/main" xmlns="" id="{21208417-0654-455A-B270-539956572DDE}"/>
              </a:ext>
            </a:extLst>
          </p:cNvPr>
          <p:cNvSpPr>
            <a:spLocks noChangeArrowheads="1"/>
          </p:cNvSpPr>
          <p:nvPr/>
        </p:nvSpPr>
        <p:spPr bwMode="auto">
          <a:xfrm>
            <a:off x="203200" y="152401"/>
            <a:ext cx="11777133"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1" name="Rectangle 10">
            <a:extLst>
              <a:ext uri="{FF2B5EF4-FFF2-40B4-BE49-F238E27FC236}">
                <a16:creationId xmlns:a16="http://schemas.microsoft.com/office/drawing/2014/main" xmlns="" id="{46FC2987-D592-4EFE-964B-C1C7FFD35CA6}"/>
              </a:ext>
            </a:extLst>
          </p:cNvPr>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2" name="Rectangle 11">
            <a:extLst>
              <a:ext uri="{FF2B5EF4-FFF2-40B4-BE49-F238E27FC236}">
                <a16:creationId xmlns:a16="http://schemas.microsoft.com/office/drawing/2014/main" xmlns="" id="{C207F14E-DCAE-4808-B7B1-3AC1DFBE5141}"/>
              </a:ext>
            </a:extLst>
          </p:cNvPr>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3" name="Oval 12">
            <a:extLst>
              <a:ext uri="{FF2B5EF4-FFF2-40B4-BE49-F238E27FC236}">
                <a16:creationId xmlns:a16="http://schemas.microsoft.com/office/drawing/2014/main" xmlns="" id="{C7527F6A-160C-4A61-831D-0F5E50150D42}"/>
              </a:ext>
            </a:extLst>
          </p:cNvPr>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4" name="Oval 13">
            <a:extLst>
              <a:ext uri="{FF2B5EF4-FFF2-40B4-BE49-F238E27FC236}">
                <a16:creationId xmlns:a16="http://schemas.microsoft.com/office/drawing/2014/main" xmlns="" id="{23B680D2-50E9-47DB-94DF-09E41DACFC1F}"/>
              </a:ext>
            </a:extLst>
          </p:cNvPr>
          <p:cNvSpPr/>
          <p:nvPr/>
        </p:nvSpPr>
        <p:spPr>
          <a:xfrm>
            <a:off x="1854200" y="323850"/>
            <a:ext cx="5588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5" name="Rectangle 14">
            <a:extLst>
              <a:ext uri="{FF2B5EF4-FFF2-40B4-BE49-F238E27FC236}">
                <a16:creationId xmlns:a16="http://schemas.microsoft.com/office/drawing/2014/main" xmlns="" id="{C9747C12-9098-43B9-9BBE-C092BB6BEF04}"/>
              </a:ext>
            </a:extLst>
          </p:cNvPr>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p:cNvSpPr>
            <a:spLocks noGrp="1"/>
          </p:cNvSpPr>
          <p:nvPr>
            <p:ph type="title"/>
          </p:nvPr>
        </p:nvSpPr>
        <p:spPr>
          <a:xfrm>
            <a:off x="4000500" y="5029200"/>
            <a:ext cx="7823200" cy="1219200"/>
          </a:xfrm>
        </p:spPr>
        <p:txBody>
          <a:bodyPr anchor="t">
            <a:noAutofit/>
          </a:bodyPr>
          <a:lstStyle>
            <a:lvl1pPr algn="l">
              <a:buNone/>
              <a:defRPr sz="2400" b="1">
                <a:solidFill>
                  <a:schemeClr val="tx2"/>
                </a:solidFill>
              </a:defRPr>
            </a:lvl1pPr>
          </a:lstStyle>
          <a:p>
            <a:r>
              <a:rPr lang="en-US"/>
              <a:t>Click to edit Master title style</a:t>
            </a:r>
          </a:p>
        </p:txBody>
      </p:sp>
      <p:sp>
        <p:nvSpPr>
          <p:cNvPr id="3" name="Picture Placeholder 2"/>
          <p:cNvSpPr>
            <a:spLocks noGrp="1"/>
          </p:cNvSpPr>
          <p:nvPr>
            <p:ph type="pic" idx="1"/>
          </p:nvPr>
        </p:nvSpPr>
        <p:spPr>
          <a:xfrm>
            <a:off x="4000500" y="609600"/>
            <a:ext cx="7823200" cy="4267200"/>
          </a:xfrm>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508000" y="990600"/>
            <a:ext cx="32512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en-US"/>
              <a:t>Click to edit Master text styles</a:t>
            </a:r>
          </a:p>
        </p:txBody>
      </p:sp>
      <p:sp>
        <p:nvSpPr>
          <p:cNvPr id="16" name="Slide Number Placeholder 6">
            <a:extLst>
              <a:ext uri="{FF2B5EF4-FFF2-40B4-BE49-F238E27FC236}">
                <a16:creationId xmlns:a16="http://schemas.microsoft.com/office/drawing/2014/main" xmlns="" id="{24717D32-3E3B-404B-BC19-87DE56FC8F92}"/>
              </a:ext>
            </a:extLst>
          </p:cNvPr>
          <p:cNvSpPr>
            <a:spLocks noGrp="1"/>
          </p:cNvSpPr>
          <p:nvPr>
            <p:ph type="sldNum" sz="quarter" idx="10"/>
          </p:nvPr>
        </p:nvSpPr>
        <p:spPr>
          <a:xfrm>
            <a:off x="1828800" y="312739"/>
            <a:ext cx="609600" cy="441325"/>
          </a:xfrm>
        </p:spPr>
        <p:txBody>
          <a:bodyPr/>
          <a:lstStyle>
            <a:lvl1pPr>
              <a:defRPr/>
            </a:lvl1pPr>
          </a:lstStyle>
          <a:p>
            <a:fld id="{9A620B58-A3B2-4823-85C5-70F7E0212392}" type="slidenum">
              <a:rPr lang="en-US" altLang="en-US"/>
              <a:pPr/>
              <a:t>‹#›</a:t>
            </a:fld>
            <a:endParaRPr lang="en-US" altLang="en-US"/>
          </a:p>
        </p:txBody>
      </p:sp>
      <p:sp>
        <p:nvSpPr>
          <p:cNvPr id="17" name="Date Placeholder 4">
            <a:extLst>
              <a:ext uri="{FF2B5EF4-FFF2-40B4-BE49-F238E27FC236}">
                <a16:creationId xmlns:a16="http://schemas.microsoft.com/office/drawing/2014/main" xmlns="" id="{ECE923AC-A8DE-4BBB-9B15-580EC9AF3CBB}"/>
              </a:ext>
            </a:extLst>
          </p:cNvPr>
          <p:cNvSpPr>
            <a:spLocks noGrp="1"/>
          </p:cNvSpPr>
          <p:nvPr>
            <p:ph type="dt" sz="half" idx="11"/>
          </p:nvPr>
        </p:nvSpPr>
        <p:spPr>
          <a:xfrm>
            <a:off x="7717367" y="6405564"/>
            <a:ext cx="4059767" cy="365125"/>
          </a:xfrm>
        </p:spPr>
        <p:txBody>
          <a:bodyPr/>
          <a:lstStyle>
            <a:lvl1pPr>
              <a:defRPr/>
            </a:lvl1pPr>
          </a:lstStyle>
          <a:p>
            <a:fld id="{C60952BC-5B08-4EBC-9758-57CE566F4296}" type="datetime1">
              <a:rPr lang="en-US" altLang="en-US"/>
              <a:pPr/>
              <a:t>8/9/2023</a:t>
            </a:fld>
            <a:endParaRPr lang="en-US" altLang="en-US"/>
          </a:p>
        </p:txBody>
      </p:sp>
      <p:sp>
        <p:nvSpPr>
          <p:cNvPr id="18" name="Footer Placeholder 5">
            <a:extLst>
              <a:ext uri="{FF2B5EF4-FFF2-40B4-BE49-F238E27FC236}">
                <a16:creationId xmlns:a16="http://schemas.microsoft.com/office/drawing/2014/main" xmlns="" id="{3D1E114D-3158-44B2-BA5C-3675FA72DF61}"/>
              </a:ext>
            </a:extLst>
          </p:cNvPr>
          <p:cNvSpPr>
            <a:spLocks noGrp="1"/>
          </p:cNvSpPr>
          <p:nvPr>
            <p:ph type="ftr" sz="quarter" idx="12"/>
          </p:nvPr>
        </p:nvSpPr>
        <p:spPr>
          <a:xfrm>
            <a:off x="402168" y="6410326"/>
            <a:ext cx="4779433" cy="366713"/>
          </a:xfrm>
        </p:spPr>
        <p:txBody>
          <a:bodyPr/>
          <a:lstStyle>
            <a:lvl1pPr>
              <a:defRPr/>
            </a:lvl1pPr>
          </a:lstStyle>
          <a:p>
            <a:r>
              <a:rPr lang="en-US" altLang="en-US"/>
              <a:t>Artificial Intelligence a modern approach</a:t>
            </a:r>
          </a:p>
        </p:txBody>
      </p:sp>
    </p:spTree>
    <p:extLst>
      <p:ext uri="{BB962C8B-B14F-4D97-AF65-F5344CB8AC3E}">
        <p14:creationId xmlns:p14="http://schemas.microsoft.com/office/powerpoint/2010/main" val="4246852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9099C53-74E8-4B4D-8623-FEDDC30ABCF7}"/>
              </a:ext>
            </a:extLst>
          </p:cNvPr>
          <p:cNvSpPr>
            <a:spLocks noGrp="1"/>
          </p:cNvSpPr>
          <p:nvPr>
            <p:ph type="dt" sz="half" idx="10"/>
          </p:nvPr>
        </p:nvSpPr>
        <p:spPr/>
        <p:txBody>
          <a:bodyPr/>
          <a:lstStyle>
            <a:lvl1pPr>
              <a:defRPr/>
            </a:lvl1pPr>
          </a:lstStyle>
          <a:p>
            <a:fld id="{47422535-A40C-47B6-B7CD-2830202EEF17}" type="datetime1">
              <a:rPr lang="en-US" altLang="en-US"/>
              <a:pPr/>
              <a:t>8/9/2023</a:t>
            </a:fld>
            <a:endParaRPr lang="en-US" altLang="en-US"/>
          </a:p>
        </p:txBody>
      </p:sp>
      <p:sp>
        <p:nvSpPr>
          <p:cNvPr id="5" name="Footer Placeholder 4">
            <a:extLst>
              <a:ext uri="{FF2B5EF4-FFF2-40B4-BE49-F238E27FC236}">
                <a16:creationId xmlns:a16="http://schemas.microsoft.com/office/drawing/2014/main" xmlns="" id="{CA097BF1-956C-4D8D-BB68-9DE0E1372746}"/>
              </a:ext>
            </a:extLst>
          </p:cNvPr>
          <p:cNvSpPr>
            <a:spLocks noGrp="1"/>
          </p:cNvSpPr>
          <p:nvPr>
            <p:ph type="ftr" sz="quarter" idx="11"/>
          </p:nvPr>
        </p:nvSpPr>
        <p:spPr/>
        <p:txBody>
          <a:bodyPr/>
          <a:lstStyle>
            <a:lvl1pPr>
              <a:defRPr/>
            </a:lvl1pPr>
          </a:lstStyle>
          <a:p>
            <a:r>
              <a:rPr lang="en-US" altLang="en-US"/>
              <a:t>Artificial Intelligence a modern approach</a:t>
            </a:r>
          </a:p>
        </p:txBody>
      </p:sp>
      <p:sp>
        <p:nvSpPr>
          <p:cNvPr id="6" name="Slide Number Placeholder 5">
            <a:extLst>
              <a:ext uri="{FF2B5EF4-FFF2-40B4-BE49-F238E27FC236}">
                <a16:creationId xmlns:a16="http://schemas.microsoft.com/office/drawing/2014/main" xmlns="" id="{1BB04376-F64D-4E5D-A1C1-6AF8CD7544DE}"/>
              </a:ext>
            </a:extLst>
          </p:cNvPr>
          <p:cNvSpPr>
            <a:spLocks noGrp="1"/>
          </p:cNvSpPr>
          <p:nvPr>
            <p:ph type="sldNum" sz="quarter" idx="12"/>
          </p:nvPr>
        </p:nvSpPr>
        <p:spPr/>
        <p:txBody>
          <a:bodyPr/>
          <a:lstStyle>
            <a:lvl1pPr>
              <a:defRPr/>
            </a:lvl1pPr>
          </a:lstStyle>
          <a:p>
            <a:fld id="{E126DF78-FB98-4377-8949-D8F2EBC2399E}" type="slidenum">
              <a:rPr lang="en-US" altLang="en-US"/>
              <a:pPr/>
              <a:t>‹#›</a:t>
            </a:fld>
            <a:endParaRPr lang="en-US" altLang="en-US"/>
          </a:p>
        </p:txBody>
      </p:sp>
    </p:spTree>
    <p:extLst>
      <p:ext uri="{BB962C8B-B14F-4D97-AF65-F5344CB8AC3E}">
        <p14:creationId xmlns:p14="http://schemas.microsoft.com/office/powerpoint/2010/main" val="398626362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2E7582B9-E6BF-4B2F-B943-834C9F22A2A7}"/>
              </a:ext>
            </a:extLst>
          </p:cNvPr>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Rectangle 4">
            <a:extLst>
              <a:ext uri="{FF2B5EF4-FFF2-40B4-BE49-F238E27FC236}">
                <a16:creationId xmlns:a16="http://schemas.microsoft.com/office/drawing/2014/main" xmlns="" id="{3BA74699-8D89-4EA6-9714-423EF7119E9B}"/>
              </a:ext>
            </a:extLst>
          </p:cNvPr>
          <p:cNvSpPr>
            <a:spLocks noChangeArrowheads="1"/>
          </p:cNvSpPr>
          <p:nvPr/>
        </p:nvSpPr>
        <p:spPr bwMode="white">
          <a:xfrm>
            <a:off x="9347200" y="0"/>
            <a:ext cx="28448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Rectangle 5">
            <a:extLst>
              <a:ext uri="{FF2B5EF4-FFF2-40B4-BE49-F238E27FC236}">
                <a16:creationId xmlns:a16="http://schemas.microsoft.com/office/drawing/2014/main" xmlns="" id="{B10CAC81-4C0F-4AB4-AA7F-E4230842BDFF}"/>
              </a:ext>
            </a:extLst>
          </p:cNvPr>
          <p:cNvSpPr>
            <a:spLocks noChangeArrowheads="1"/>
          </p:cNvSpPr>
          <p:nvPr/>
        </p:nvSpPr>
        <p:spPr bwMode="white">
          <a:xfrm>
            <a:off x="0" y="1"/>
            <a:ext cx="12192000" cy="15557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7" name="Rectangle 6">
            <a:extLst>
              <a:ext uri="{FF2B5EF4-FFF2-40B4-BE49-F238E27FC236}">
                <a16:creationId xmlns:a16="http://schemas.microsoft.com/office/drawing/2014/main" xmlns="" id="{314235DF-8AA6-4845-91FF-0EE80D3BF78E}"/>
              </a:ext>
            </a:extLst>
          </p:cNvPr>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xmlns="" id="{FC01BBEC-DF35-4B60-A138-A59C17BF0688}"/>
              </a:ext>
            </a:extLst>
          </p:cNvPr>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Rectangle 8">
            <a:extLst>
              <a:ext uri="{FF2B5EF4-FFF2-40B4-BE49-F238E27FC236}">
                <a16:creationId xmlns:a16="http://schemas.microsoft.com/office/drawing/2014/main" xmlns="" id="{FAE98D56-AF7A-496F-8382-E33B46358DD3}"/>
              </a:ext>
            </a:extLst>
          </p:cNvPr>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Straight Connector 9">
            <a:extLst>
              <a:ext uri="{FF2B5EF4-FFF2-40B4-BE49-F238E27FC236}">
                <a16:creationId xmlns:a16="http://schemas.microsoft.com/office/drawing/2014/main" xmlns="" id="{DE09266C-0C21-4CB8-B4DB-4CF21C66C7B1}"/>
              </a:ext>
            </a:extLst>
          </p:cNvPr>
          <p:cNvSpPr>
            <a:spLocks noChangeShapeType="1"/>
          </p:cNvSpPr>
          <p:nvPr/>
        </p:nvSpPr>
        <p:spPr bwMode="auto">
          <a:xfrm rot="5400000">
            <a:off x="6402388"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cs typeface="Arial" charset="0"/>
            </a:endParaRPr>
          </a:p>
        </p:txBody>
      </p:sp>
      <p:sp>
        <p:nvSpPr>
          <p:cNvPr id="11" name="Oval 10">
            <a:extLst>
              <a:ext uri="{FF2B5EF4-FFF2-40B4-BE49-F238E27FC236}">
                <a16:creationId xmlns:a16="http://schemas.microsoft.com/office/drawing/2014/main" xmlns="" id="{323CB647-D198-4FDD-892D-B121840E8598}"/>
              </a:ext>
            </a:extLst>
          </p:cNvPr>
          <p:cNvSpPr/>
          <p:nvPr/>
        </p:nvSpPr>
        <p:spPr>
          <a:xfrm>
            <a:off x="9118600" y="2925763"/>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2" name="Oval 11">
            <a:extLst>
              <a:ext uri="{FF2B5EF4-FFF2-40B4-BE49-F238E27FC236}">
                <a16:creationId xmlns:a16="http://schemas.microsoft.com/office/drawing/2014/main" xmlns="" id="{49B287D1-4F74-4608-B109-9985704D92F2}"/>
              </a:ext>
            </a:extLst>
          </p:cNvPr>
          <p:cNvSpPr/>
          <p:nvPr/>
        </p:nvSpPr>
        <p:spPr>
          <a:xfrm>
            <a:off x="9245600" y="3021013"/>
            <a:ext cx="560917"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3" name="Vertical Text Placeholder 2"/>
          <p:cNvSpPr>
            <a:spLocks noGrp="1"/>
          </p:cNvSpPr>
          <p:nvPr>
            <p:ph type="body" orient="vert" idx="1"/>
          </p:nvPr>
        </p:nvSpPr>
        <p:spPr>
          <a:xfrm>
            <a:off x="406400" y="304800"/>
            <a:ext cx="8737600" cy="58213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Vertical Title 1"/>
          <p:cNvSpPr>
            <a:spLocks noGrp="1"/>
          </p:cNvSpPr>
          <p:nvPr>
            <p:ph type="title" orient="vert"/>
          </p:nvPr>
        </p:nvSpPr>
        <p:spPr>
          <a:xfrm>
            <a:off x="9855200" y="304802"/>
            <a:ext cx="1930400" cy="5851525"/>
          </a:xfrm>
        </p:spPr>
        <p:txBody>
          <a:bodyPr vert="eaVert"/>
          <a:lstStyle/>
          <a:p>
            <a:r>
              <a:rPr lang="en-US"/>
              <a:t>Click to edit Master title style</a:t>
            </a:r>
          </a:p>
        </p:txBody>
      </p:sp>
      <p:sp>
        <p:nvSpPr>
          <p:cNvPr id="13" name="Slide Number Placeholder 5">
            <a:extLst>
              <a:ext uri="{FF2B5EF4-FFF2-40B4-BE49-F238E27FC236}">
                <a16:creationId xmlns:a16="http://schemas.microsoft.com/office/drawing/2014/main" xmlns="" id="{90AEDC5A-E336-4926-A3C7-AD6A988729CC}"/>
              </a:ext>
            </a:extLst>
          </p:cNvPr>
          <p:cNvSpPr>
            <a:spLocks noGrp="1"/>
          </p:cNvSpPr>
          <p:nvPr>
            <p:ph type="sldNum" sz="quarter" idx="10"/>
          </p:nvPr>
        </p:nvSpPr>
        <p:spPr>
          <a:xfrm>
            <a:off x="9220200" y="3009901"/>
            <a:ext cx="609600" cy="441325"/>
          </a:xfrm>
        </p:spPr>
        <p:txBody>
          <a:bodyPr/>
          <a:lstStyle>
            <a:lvl1pPr>
              <a:defRPr/>
            </a:lvl1pPr>
          </a:lstStyle>
          <a:p>
            <a:fld id="{FFD3A887-DC2C-4FC3-ABFA-F813FD081959}" type="slidenum">
              <a:rPr lang="en-US" altLang="en-US"/>
              <a:pPr/>
              <a:t>‹#›</a:t>
            </a:fld>
            <a:endParaRPr lang="en-US" altLang="en-US"/>
          </a:p>
        </p:txBody>
      </p:sp>
      <p:sp>
        <p:nvSpPr>
          <p:cNvPr id="14" name="Date Placeholder 3">
            <a:extLst>
              <a:ext uri="{FF2B5EF4-FFF2-40B4-BE49-F238E27FC236}">
                <a16:creationId xmlns:a16="http://schemas.microsoft.com/office/drawing/2014/main" xmlns="" id="{0874FC6D-47C9-43C0-B58B-C13AA7567475}"/>
              </a:ext>
            </a:extLst>
          </p:cNvPr>
          <p:cNvSpPr>
            <a:spLocks noGrp="1"/>
          </p:cNvSpPr>
          <p:nvPr>
            <p:ph type="dt" sz="half" idx="11"/>
          </p:nvPr>
        </p:nvSpPr>
        <p:spPr/>
        <p:txBody>
          <a:bodyPr/>
          <a:lstStyle>
            <a:lvl1pPr>
              <a:defRPr/>
            </a:lvl1pPr>
          </a:lstStyle>
          <a:p>
            <a:fld id="{FF3CDE78-6E24-4648-B5F3-A848D468EA46}" type="datetime1">
              <a:rPr lang="en-US" altLang="en-US"/>
              <a:pPr/>
              <a:t>8/9/2023</a:t>
            </a:fld>
            <a:endParaRPr lang="en-US" altLang="en-US"/>
          </a:p>
        </p:txBody>
      </p:sp>
      <p:sp>
        <p:nvSpPr>
          <p:cNvPr id="15" name="Footer Placeholder 4">
            <a:extLst>
              <a:ext uri="{FF2B5EF4-FFF2-40B4-BE49-F238E27FC236}">
                <a16:creationId xmlns:a16="http://schemas.microsoft.com/office/drawing/2014/main" xmlns="" id="{E81FC2AF-5FEC-4934-9985-89E2999A321A}"/>
              </a:ext>
            </a:extLst>
          </p:cNvPr>
          <p:cNvSpPr>
            <a:spLocks noGrp="1"/>
          </p:cNvSpPr>
          <p:nvPr>
            <p:ph type="ftr" sz="quarter" idx="12"/>
          </p:nvPr>
        </p:nvSpPr>
        <p:spPr/>
        <p:txBody>
          <a:bodyPr/>
          <a:lstStyle>
            <a:lvl1pPr>
              <a:defRPr/>
            </a:lvl1pPr>
          </a:lstStyle>
          <a:p>
            <a:r>
              <a:rPr lang="en-US" altLang="en-US"/>
              <a:t>Artificial Intelligence a modern approach</a:t>
            </a:r>
          </a:p>
        </p:txBody>
      </p:sp>
    </p:spTree>
    <p:extLst>
      <p:ext uri="{BB962C8B-B14F-4D97-AF65-F5344CB8AC3E}">
        <p14:creationId xmlns:p14="http://schemas.microsoft.com/office/powerpoint/2010/main" val="40033826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8/9/2023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8/9/2023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8/9/2023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8/9/2023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0F5F9757-D6D2-4AE1-946D-5ACDC11C8B1B}"/>
              </a:ext>
            </a:extLst>
          </p:cNvPr>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6" name="Rectangle 15">
            <a:extLst>
              <a:ext uri="{FF2B5EF4-FFF2-40B4-BE49-F238E27FC236}">
                <a16:creationId xmlns:a16="http://schemas.microsoft.com/office/drawing/2014/main" xmlns="" id="{E1662B2E-CEBC-48E8-80B2-EB76FC06815E}"/>
              </a:ext>
            </a:extLst>
          </p:cNvPr>
          <p:cNvSpPr>
            <a:spLocks noChangeArrowheads="1"/>
          </p:cNvSpPr>
          <p:nvPr/>
        </p:nvSpPr>
        <p:spPr bwMode="white">
          <a:xfrm>
            <a:off x="0" y="1"/>
            <a:ext cx="12192000" cy="139382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8" name="Rectangle 17">
            <a:extLst>
              <a:ext uri="{FF2B5EF4-FFF2-40B4-BE49-F238E27FC236}">
                <a16:creationId xmlns:a16="http://schemas.microsoft.com/office/drawing/2014/main" xmlns="" id="{67C5A1CC-5C0F-45EF-9BBA-A263417214AB}"/>
              </a:ext>
            </a:extLst>
          </p:cNvPr>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9" name="Rectangle 18">
            <a:extLst>
              <a:ext uri="{FF2B5EF4-FFF2-40B4-BE49-F238E27FC236}">
                <a16:creationId xmlns:a16="http://schemas.microsoft.com/office/drawing/2014/main" xmlns="" id="{2E38C571-6682-4709-96D9-E135422C8CF5}"/>
              </a:ext>
            </a:extLst>
          </p:cNvPr>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9" name="Rectangle 8">
            <a:extLst>
              <a:ext uri="{FF2B5EF4-FFF2-40B4-BE49-F238E27FC236}">
                <a16:creationId xmlns:a16="http://schemas.microsoft.com/office/drawing/2014/main" xmlns="" id="{46278D83-8ACB-4338-B06A-71C06AA9C1A5}"/>
              </a:ext>
            </a:extLst>
          </p:cNvPr>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4" name="Date Placeholder 13">
            <a:extLst>
              <a:ext uri="{FF2B5EF4-FFF2-40B4-BE49-F238E27FC236}">
                <a16:creationId xmlns:a16="http://schemas.microsoft.com/office/drawing/2014/main" xmlns="" id="{80030D1E-983D-4A07-BF9A-EFA414AF3A83}"/>
              </a:ext>
            </a:extLst>
          </p:cNvPr>
          <p:cNvSpPr>
            <a:spLocks noGrp="1"/>
          </p:cNvSpPr>
          <p:nvPr>
            <p:ph type="dt" sz="half" idx="2"/>
          </p:nvPr>
        </p:nvSpPr>
        <p:spPr>
          <a:xfrm>
            <a:off x="7721601" y="6405564"/>
            <a:ext cx="4059767"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FFFFFF"/>
                </a:solidFill>
              </a:defRPr>
            </a:lvl1pPr>
          </a:lstStyle>
          <a:p>
            <a:fld id="{05D42369-12C0-44A3-9937-E0A061667C33}" type="datetime1">
              <a:rPr lang="en-US" altLang="en-US"/>
              <a:pPr/>
              <a:t>8/9/2023</a:t>
            </a:fld>
            <a:endParaRPr lang="en-US" altLang="en-US"/>
          </a:p>
        </p:txBody>
      </p:sp>
      <p:sp>
        <p:nvSpPr>
          <p:cNvPr id="3" name="Footer Placeholder 2">
            <a:extLst>
              <a:ext uri="{FF2B5EF4-FFF2-40B4-BE49-F238E27FC236}">
                <a16:creationId xmlns:a16="http://schemas.microsoft.com/office/drawing/2014/main" xmlns="" id="{8DEF08ED-FE50-4125-9BD4-913450290B41}"/>
              </a:ext>
            </a:extLst>
          </p:cNvPr>
          <p:cNvSpPr>
            <a:spLocks noGrp="1"/>
          </p:cNvSpPr>
          <p:nvPr>
            <p:ph type="ftr" sz="quarter" idx="3"/>
          </p:nvPr>
        </p:nvSpPr>
        <p:spPr>
          <a:xfrm>
            <a:off x="406400" y="6410326"/>
            <a:ext cx="4775200" cy="366713"/>
          </a:xfrm>
          <a:prstGeom prst="rect">
            <a:avLst/>
          </a:prstGeom>
        </p:spPr>
        <p:txBody>
          <a:bodyPr vert="horz" wrap="square" lIns="91440" tIns="45720" rIns="91440" bIns="45720" numCol="1" anchor="t" anchorCtr="0" compatLnSpc="1">
            <a:prstTxWarp prst="textNoShape">
              <a:avLst/>
            </a:prstTxWarp>
          </a:bodyPr>
          <a:lstStyle>
            <a:lvl1pPr>
              <a:defRPr sz="1200">
                <a:solidFill>
                  <a:srgbClr val="FFFFFF"/>
                </a:solidFill>
              </a:defRPr>
            </a:lvl1pPr>
          </a:lstStyle>
          <a:p>
            <a:r>
              <a:rPr lang="en-US" altLang="en-US"/>
              <a:t>Artificial Intelligence a modern approach</a:t>
            </a:r>
          </a:p>
        </p:txBody>
      </p:sp>
      <p:sp>
        <p:nvSpPr>
          <p:cNvPr id="8" name="Rectangle 7">
            <a:extLst>
              <a:ext uri="{FF2B5EF4-FFF2-40B4-BE49-F238E27FC236}">
                <a16:creationId xmlns:a16="http://schemas.microsoft.com/office/drawing/2014/main" xmlns="" id="{3179D302-038C-41DB-AEC4-7EB73C699DED}"/>
              </a:ext>
            </a:extLst>
          </p:cNvPr>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Straight Connector 9">
            <a:extLst>
              <a:ext uri="{FF2B5EF4-FFF2-40B4-BE49-F238E27FC236}">
                <a16:creationId xmlns:a16="http://schemas.microsoft.com/office/drawing/2014/main" xmlns="" id="{9E24EE4A-2550-4BC3-8D7D-EB8E192E5FD8}"/>
              </a:ext>
            </a:extLst>
          </p:cNvPr>
          <p:cNvSpPr>
            <a:spLocks noChangeShapeType="1"/>
          </p:cNvSpPr>
          <p:nvPr/>
        </p:nvSpPr>
        <p:spPr bwMode="auto">
          <a:xfrm>
            <a:off x="203200" y="1276350"/>
            <a:ext cx="11777133"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cs typeface="Arial" charset="0"/>
            </a:endParaRPr>
          </a:p>
        </p:txBody>
      </p:sp>
      <p:sp>
        <p:nvSpPr>
          <p:cNvPr id="12" name="Oval 11">
            <a:extLst>
              <a:ext uri="{FF2B5EF4-FFF2-40B4-BE49-F238E27FC236}">
                <a16:creationId xmlns:a16="http://schemas.microsoft.com/office/drawing/2014/main" xmlns="" id="{A427CE98-B06F-4BBD-BD4F-2238F084E9F6}"/>
              </a:ext>
            </a:extLst>
          </p:cNvPr>
          <p:cNvSpPr/>
          <p:nvPr/>
        </p:nvSpPr>
        <p:spPr>
          <a:xfrm>
            <a:off x="5689600" y="955675"/>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15" name="Oval 14">
            <a:extLst>
              <a:ext uri="{FF2B5EF4-FFF2-40B4-BE49-F238E27FC236}">
                <a16:creationId xmlns:a16="http://schemas.microsoft.com/office/drawing/2014/main" xmlns="" id="{5B2471E6-FF3B-4936-B362-3D4F974169E1}"/>
              </a:ext>
            </a:extLst>
          </p:cNvPr>
          <p:cNvSpPr/>
          <p:nvPr/>
        </p:nvSpPr>
        <p:spPr>
          <a:xfrm>
            <a:off x="5816600" y="1050925"/>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Georgia" panose="02040502050405020303" pitchFamily="18" charset="0"/>
            </a:endParaRPr>
          </a:p>
        </p:txBody>
      </p:sp>
      <p:sp>
        <p:nvSpPr>
          <p:cNvPr id="23" name="Slide Number Placeholder 22">
            <a:extLst>
              <a:ext uri="{FF2B5EF4-FFF2-40B4-BE49-F238E27FC236}">
                <a16:creationId xmlns:a16="http://schemas.microsoft.com/office/drawing/2014/main" xmlns="" id="{BFB3AAFC-B491-49C3-8966-18A1DDCF1616}"/>
              </a:ext>
            </a:extLst>
          </p:cNvPr>
          <p:cNvSpPr>
            <a:spLocks noGrp="1"/>
          </p:cNvSpPr>
          <p:nvPr>
            <p:ph type="sldNum" sz="quarter" idx="4"/>
          </p:nvPr>
        </p:nvSpPr>
        <p:spPr>
          <a:xfrm>
            <a:off x="5791200" y="1039814"/>
            <a:ext cx="609600" cy="441325"/>
          </a:xfrm>
          <a:prstGeom prst="rect">
            <a:avLst/>
          </a:prstGeom>
        </p:spPr>
        <p:txBody>
          <a:bodyPr vert="horz" wrap="square" lIns="45720" tIns="45720" rIns="45720" bIns="45720" numCol="1" anchor="ctr" anchorCtr="0" compatLnSpc="1">
            <a:prstTxWarp prst="textNoShape">
              <a:avLst/>
            </a:prstTxWarp>
            <a:normAutofit/>
          </a:bodyPr>
          <a:lstStyle>
            <a:lvl1pPr algn="ctr">
              <a:defRPr sz="1600">
                <a:solidFill>
                  <a:srgbClr val="7B9899"/>
                </a:solidFill>
              </a:defRPr>
            </a:lvl1pPr>
          </a:lstStyle>
          <a:p>
            <a:fld id="{FCF18E1A-9A13-4A78-8671-70C11A578B7B}" type="slidenum">
              <a:rPr lang="en-US" altLang="en-US"/>
              <a:pPr/>
              <a:t>‹#›</a:t>
            </a:fld>
            <a:endParaRPr lang="en-US" altLang="en-US"/>
          </a:p>
        </p:txBody>
      </p:sp>
      <p:sp>
        <p:nvSpPr>
          <p:cNvPr id="1038" name="Title Placeholder 21">
            <a:extLst>
              <a:ext uri="{FF2B5EF4-FFF2-40B4-BE49-F238E27FC236}">
                <a16:creationId xmlns:a16="http://schemas.microsoft.com/office/drawing/2014/main" xmlns="" id="{2D123363-E619-4A62-BFF0-8F85943A82EB}"/>
              </a:ext>
            </a:extLst>
          </p:cNvPr>
          <p:cNvSpPr>
            <a:spLocks noGrp="1"/>
          </p:cNvSpPr>
          <p:nvPr>
            <p:ph type="title"/>
          </p:nvPr>
        </p:nvSpPr>
        <p:spPr bwMode="auto">
          <a:xfrm>
            <a:off x="402167" y="228601"/>
            <a:ext cx="113792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39" name="Text Placeholder 12">
            <a:extLst>
              <a:ext uri="{FF2B5EF4-FFF2-40B4-BE49-F238E27FC236}">
                <a16:creationId xmlns:a16="http://schemas.microsoft.com/office/drawing/2014/main" xmlns="" id="{B09A3926-79CE-4C4C-A0C4-CE9F123D33EA}"/>
              </a:ext>
            </a:extLst>
          </p:cNvPr>
          <p:cNvSpPr>
            <a:spLocks noGrp="1"/>
          </p:cNvSpPr>
          <p:nvPr>
            <p:ph type="body" idx="1"/>
          </p:nvPr>
        </p:nvSpPr>
        <p:spPr bwMode="auto">
          <a:xfrm>
            <a:off x="402167" y="1524000"/>
            <a:ext cx="1137920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Lst>
  <p:hf hdr="0" dt="0"/>
  <p:txStyles>
    <p:titleStyle>
      <a:lvl1pPr algn="ctr" rtl="0" eaLnBrk="0" fontAlgn="base" hangingPunct="0">
        <a:spcBef>
          <a:spcPct val="0"/>
        </a:spcBef>
        <a:spcAft>
          <a:spcPct val="0"/>
        </a:spcAft>
        <a:defRPr sz="3300" kern="1200">
          <a:solidFill>
            <a:srgbClr val="7B9899"/>
          </a:solidFill>
          <a:latin typeface="+mj-lt"/>
          <a:ea typeface="ＭＳ Ｐゴシック" pitchFamily="-48" charset="-128"/>
          <a:cs typeface="ＭＳ Ｐゴシック" pitchFamily="-48" charset="-128"/>
        </a:defRPr>
      </a:lvl1pPr>
      <a:lvl2pPr algn="ctr" rtl="0" eaLnBrk="0" fontAlgn="base" hangingPunct="0">
        <a:spcBef>
          <a:spcPct val="0"/>
        </a:spcBef>
        <a:spcAft>
          <a:spcPct val="0"/>
        </a:spcAft>
        <a:defRPr sz="3300">
          <a:solidFill>
            <a:srgbClr val="7B9899"/>
          </a:solidFill>
          <a:latin typeface="Georgia" pitchFamily="18" charset="0"/>
          <a:ea typeface="ＭＳ Ｐゴシック" pitchFamily="-48" charset="-128"/>
          <a:cs typeface="ＭＳ Ｐゴシック" pitchFamily="-48" charset="-128"/>
        </a:defRPr>
      </a:lvl2pPr>
      <a:lvl3pPr algn="ctr" rtl="0" eaLnBrk="0" fontAlgn="base" hangingPunct="0">
        <a:spcBef>
          <a:spcPct val="0"/>
        </a:spcBef>
        <a:spcAft>
          <a:spcPct val="0"/>
        </a:spcAft>
        <a:defRPr sz="3300">
          <a:solidFill>
            <a:srgbClr val="7B9899"/>
          </a:solidFill>
          <a:latin typeface="Georgia" pitchFamily="18" charset="0"/>
          <a:ea typeface="ＭＳ Ｐゴシック" pitchFamily="-48" charset="-128"/>
          <a:cs typeface="ＭＳ Ｐゴシック" pitchFamily="-48" charset="-128"/>
        </a:defRPr>
      </a:lvl3pPr>
      <a:lvl4pPr algn="ctr" rtl="0" eaLnBrk="0" fontAlgn="base" hangingPunct="0">
        <a:spcBef>
          <a:spcPct val="0"/>
        </a:spcBef>
        <a:spcAft>
          <a:spcPct val="0"/>
        </a:spcAft>
        <a:defRPr sz="3300">
          <a:solidFill>
            <a:srgbClr val="7B9899"/>
          </a:solidFill>
          <a:latin typeface="Georgia" pitchFamily="18" charset="0"/>
          <a:ea typeface="ＭＳ Ｐゴシック" pitchFamily="-48" charset="-128"/>
          <a:cs typeface="ＭＳ Ｐゴシック" pitchFamily="-48" charset="-128"/>
        </a:defRPr>
      </a:lvl4pPr>
      <a:lvl5pPr algn="ctr" rtl="0" eaLnBrk="0" fontAlgn="base" hangingPunct="0">
        <a:spcBef>
          <a:spcPct val="0"/>
        </a:spcBef>
        <a:spcAft>
          <a:spcPct val="0"/>
        </a:spcAft>
        <a:defRPr sz="3300">
          <a:solidFill>
            <a:srgbClr val="7B9899"/>
          </a:solidFill>
          <a:latin typeface="Georgia" pitchFamily="18" charset="0"/>
          <a:ea typeface="ＭＳ Ｐゴシック" pitchFamily="-48" charset="-128"/>
          <a:cs typeface="ＭＳ Ｐゴシック" pitchFamily="-48" charset="-128"/>
        </a:defRPr>
      </a:lvl5pPr>
      <a:lvl6pPr marL="457200" algn="ctr" rtl="0" fontAlgn="base">
        <a:spcBef>
          <a:spcPct val="0"/>
        </a:spcBef>
        <a:spcAft>
          <a:spcPct val="0"/>
        </a:spcAft>
        <a:defRPr sz="3300">
          <a:solidFill>
            <a:srgbClr val="7B9899"/>
          </a:solidFill>
          <a:latin typeface="Georgia" pitchFamily="18" charset="0"/>
        </a:defRPr>
      </a:lvl6pPr>
      <a:lvl7pPr marL="914400" algn="ctr" rtl="0" fontAlgn="base">
        <a:spcBef>
          <a:spcPct val="0"/>
        </a:spcBef>
        <a:spcAft>
          <a:spcPct val="0"/>
        </a:spcAft>
        <a:defRPr sz="3300">
          <a:solidFill>
            <a:srgbClr val="7B9899"/>
          </a:solidFill>
          <a:latin typeface="Georgia" pitchFamily="18" charset="0"/>
        </a:defRPr>
      </a:lvl7pPr>
      <a:lvl8pPr marL="1371600" algn="ctr" rtl="0" fontAlgn="base">
        <a:spcBef>
          <a:spcPct val="0"/>
        </a:spcBef>
        <a:spcAft>
          <a:spcPct val="0"/>
        </a:spcAft>
        <a:defRPr sz="3300">
          <a:solidFill>
            <a:srgbClr val="7B9899"/>
          </a:solidFill>
          <a:latin typeface="Georgia" pitchFamily="18" charset="0"/>
        </a:defRPr>
      </a:lvl8pPr>
      <a:lvl9pPr marL="1828800" algn="ctr" rtl="0" fontAlgn="base">
        <a:spcBef>
          <a:spcPct val="0"/>
        </a:spcBef>
        <a:spcAft>
          <a:spcPct val="0"/>
        </a:spcAft>
        <a:defRPr sz="3300">
          <a:solidFill>
            <a:srgbClr val="7B9899"/>
          </a:solidFill>
          <a:latin typeface="Georgia" pitchFamily="18" charset="0"/>
        </a:defRPr>
      </a:lvl9pPr>
    </p:titleStyle>
    <p:bodyStyle>
      <a:lvl1pPr marL="273050" indent="-273050"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ＭＳ Ｐゴシック" pitchFamily="-48" charset="-128"/>
          <a:cs typeface="ＭＳ Ｐゴシック" pitchFamily="-48" charset="-128"/>
        </a:defRPr>
      </a:lvl1pPr>
      <a:lvl2pPr marL="547688" indent="-273050"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ＭＳ Ｐゴシック" charset="-128"/>
          <a:cs typeface="+mn-cs"/>
        </a:defRPr>
      </a:lvl2pPr>
      <a:lvl3pPr marL="822325" indent="-228600"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ＭＳ Ｐゴシック" charset="-128"/>
          <a:cs typeface="+mn-cs"/>
        </a:defRPr>
      </a:lvl3pPr>
      <a:lvl4pPr marL="1096963" indent="-228600"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ＭＳ Ｐゴシック" charset="-128"/>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ＭＳ Ｐゴシック" charset="-128"/>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youtube.com/watch?v=XmfS5sv-i3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6.png"/><Relationship Id="rId5" Type="http://schemas.openxmlformats.org/officeDocument/2006/relationships/image" Target="../media/image55.wmf"/><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3" Type="http://schemas.openxmlformats.org/officeDocument/2006/relationships/hyperlink" Target="http://www.learn4good.com/games/puzzle/boat.ht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QdQL11uWWc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I4Y5V5iVvlM" TargetMode="External"/><Relationship Id="rId3" Type="http://schemas.openxmlformats.org/officeDocument/2006/relationships/hyperlink" Target="https://www.youtube.com/watch?v=2ZUn9qtG8ow" TargetMode="External"/><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hyperlink" Target="https://www.youtube.com/watch?v=5ifwGc-0mA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ARTIFICIAL INTELLIGENCE</a:t>
            </a:r>
          </a:p>
        </p:txBody>
      </p:sp>
      <p:sp>
        <p:nvSpPr>
          <p:cNvPr id="5" name="Subtitle 4">
            <a:extLst>
              <a:ext uri="{FF2B5EF4-FFF2-40B4-BE49-F238E27FC236}">
                <a16:creationId xmlns:a16="http://schemas.microsoft.com/office/drawing/2014/main" xmlns="" id="{995B22AE-823B-43A6-90A0-064B21629F1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87700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1033389"/>
            <a:ext cx="4826256" cy="4825409"/>
          </a:xfrm>
        </p:spPr>
        <p:txBody>
          <a:bodyPr anchor="ctr">
            <a:normAutofit/>
          </a:bodyPr>
          <a:lstStyle/>
          <a:p>
            <a:r>
              <a:rPr lang="en-US" sz="5400">
                <a:solidFill>
                  <a:srgbClr val="FFFFFF"/>
                </a:solidFill>
              </a:rPr>
              <a:t>IS ai only about Robots?</a:t>
            </a:r>
          </a:p>
        </p:txBody>
      </p:sp>
      <p:sp>
        <p:nvSpPr>
          <p:cNvPr id="12"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755769" y="740980"/>
            <a:ext cx="4855037" cy="5117820"/>
          </a:xfrm>
          <a:ln w="57150">
            <a:noFill/>
          </a:ln>
        </p:spPr>
        <p:txBody>
          <a:bodyPr anchor="ctr">
            <a:normAutofit fontScale="85000" lnSpcReduction="10000"/>
          </a:bodyPr>
          <a:lstStyle/>
          <a:p>
            <a:r>
              <a:rPr lang="en-US" sz="2000" b="1" dirty="0">
                <a:solidFill>
                  <a:schemeClr val="accent2">
                    <a:lumMod val="50000"/>
                  </a:schemeClr>
                </a:solidFill>
                <a:latin typeface="Cambria" panose="02040503050406030204" pitchFamily="18" charset="0"/>
              </a:rPr>
              <a:t>HDFC Bank has developed an AI-based </a:t>
            </a:r>
            <a:r>
              <a:rPr lang="en-US" sz="2000" b="1" dirty="0" err="1">
                <a:solidFill>
                  <a:schemeClr val="accent2">
                    <a:lumMod val="50000"/>
                  </a:schemeClr>
                </a:solidFill>
                <a:latin typeface="Cambria" panose="02040503050406030204" pitchFamily="18" charset="0"/>
              </a:rPr>
              <a:t>chatbot</a:t>
            </a:r>
            <a:r>
              <a:rPr lang="en-US" sz="2000" b="1" dirty="0">
                <a:solidFill>
                  <a:schemeClr val="accent2">
                    <a:lumMod val="50000"/>
                  </a:schemeClr>
                </a:solidFill>
                <a:latin typeface="Cambria" panose="02040503050406030204" pitchFamily="18" charset="0"/>
              </a:rPr>
              <a:t> called EVA (Electronic Virtual Assistant), built by Bengaluru-based </a:t>
            </a:r>
            <a:r>
              <a:rPr lang="en-US" sz="2000" b="1" dirty="0" err="1">
                <a:solidFill>
                  <a:schemeClr val="accent2">
                    <a:lumMod val="50000"/>
                  </a:schemeClr>
                </a:solidFill>
                <a:latin typeface="Cambria" panose="02040503050406030204" pitchFamily="18" charset="0"/>
              </a:rPr>
              <a:t>Senseforth</a:t>
            </a:r>
            <a:r>
              <a:rPr lang="en-US" sz="2000" b="1" dirty="0">
                <a:solidFill>
                  <a:schemeClr val="accent2">
                    <a:lumMod val="50000"/>
                  </a:schemeClr>
                </a:solidFill>
                <a:latin typeface="Cambria" panose="02040503050406030204" pitchFamily="18" charset="0"/>
              </a:rPr>
              <a:t> AI Research.</a:t>
            </a:r>
          </a:p>
          <a:p>
            <a:r>
              <a:rPr lang="en-US" sz="2000" b="1" dirty="0">
                <a:solidFill>
                  <a:schemeClr val="accent2">
                    <a:lumMod val="50000"/>
                  </a:schemeClr>
                </a:solidFill>
                <a:latin typeface="Cambria" panose="02040503050406030204" pitchFamily="18" charset="0"/>
              </a:rPr>
              <a:t>Apple's personal assistant, Siri. </a:t>
            </a:r>
          </a:p>
          <a:p>
            <a:r>
              <a:rPr lang="en-US" sz="2000" b="1" dirty="0">
                <a:solidFill>
                  <a:schemeClr val="accent2">
                    <a:lumMod val="50000"/>
                  </a:schemeClr>
                </a:solidFill>
                <a:latin typeface="Cambria" panose="02040503050406030204" pitchFamily="18" charset="0"/>
              </a:rPr>
              <a:t>Amazon’s Alexa</a:t>
            </a:r>
          </a:p>
          <a:p>
            <a:r>
              <a:rPr lang="en-US" altLang="en-US" sz="2000" b="1" dirty="0">
                <a:solidFill>
                  <a:schemeClr val="accent2">
                    <a:lumMod val="50000"/>
                  </a:schemeClr>
                </a:solidFill>
                <a:latin typeface="Cambria" panose="02040503050406030204" pitchFamily="18" charset="0"/>
              </a:rPr>
              <a:t>Tesla Vehicles</a:t>
            </a:r>
          </a:p>
          <a:p>
            <a:r>
              <a:rPr lang="en-US" sz="2000" b="1" dirty="0">
                <a:solidFill>
                  <a:schemeClr val="accent2">
                    <a:lumMod val="50000"/>
                  </a:schemeClr>
                </a:solidFill>
                <a:latin typeface="Cambria" panose="02040503050406030204" pitchFamily="18" charset="0"/>
              </a:rPr>
              <a:t>Google </a:t>
            </a:r>
            <a:r>
              <a:rPr lang="en-US" sz="2000" b="1" dirty="0" smtClean="0">
                <a:solidFill>
                  <a:schemeClr val="accent2">
                    <a:lumMod val="50000"/>
                  </a:schemeClr>
                </a:solidFill>
                <a:latin typeface="Cambria" panose="02040503050406030204" pitchFamily="18" charset="0"/>
              </a:rPr>
              <a:t>Maps Vs </a:t>
            </a:r>
            <a:r>
              <a:rPr lang="en-US" altLang="en-US" sz="2000" b="1" dirty="0">
                <a:solidFill>
                  <a:schemeClr val="accent2">
                    <a:lumMod val="50000"/>
                  </a:schemeClr>
                </a:solidFill>
                <a:latin typeface="Cambria" panose="02040503050406030204" pitchFamily="18" charset="0"/>
              </a:rPr>
              <a:t>Google WAZE</a:t>
            </a:r>
          </a:p>
          <a:p>
            <a:r>
              <a:rPr lang="en-US" sz="2000" b="1" dirty="0" smtClean="0">
                <a:solidFill>
                  <a:schemeClr val="accent2">
                    <a:lumMod val="50000"/>
                  </a:schemeClr>
                </a:solidFill>
                <a:latin typeface="Cambria" panose="02040503050406030204" pitchFamily="18" charset="0"/>
              </a:rPr>
              <a:t>Ride </a:t>
            </a:r>
            <a:r>
              <a:rPr lang="en-US" sz="2000" b="1" dirty="0">
                <a:solidFill>
                  <a:schemeClr val="accent2">
                    <a:lumMod val="50000"/>
                  </a:schemeClr>
                </a:solidFill>
                <a:latin typeface="Cambria" panose="02040503050406030204" pitchFamily="18" charset="0"/>
              </a:rPr>
              <a:t>Sharing apps like Uber, Lyft</a:t>
            </a:r>
          </a:p>
          <a:p>
            <a:r>
              <a:rPr lang="en-US" altLang="en-US" sz="2000" b="1" dirty="0">
                <a:solidFill>
                  <a:schemeClr val="accent2">
                    <a:lumMod val="50000"/>
                  </a:schemeClr>
                </a:solidFill>
                <a:latin typeface="Cambria" panose="02040503050406030204" pitchFamily="18" charset="0"/>
              </a:rPr>
              <a:t>Jarvis by Facebook</a:t>
            </a:r>
          </a:p>
          <a:p>
            <a:r>
              <a:rPr lang="en-US" altLang="en-US" sz="2000" b="1" dirty="0" smtClean="0">
                <a:solidFill>
                  <a:schemeClr val="accent2">
                    <a:lumMod val="50000"/>
                  </a:schemeClr>
                </a:solidFill>
                <a:latin typeface="Cambria" panose="02040503050406030204" pitchFamily="18" charset="0"/>
              </a:rPr>
              <a:t>Email categorization by Gmail</a:t>
            </a:r>
          </a:p>
          <a:p>
            <a:r>
              <a:rPr lang="en-US" altLang="en-US" sz="2000" b="1" dirty="0">
                <a:solidFill>
                  <a:schemeClr val="accent2">
                    <a:lumMod val="50000"/>
                  </a:schemeClr>
                </a:solidFill>
                <a:latin typeface="Cambria" panose="02040503050406030204" pitchFamily="18" charset="0"/>
              </a:rPr>
              <a:t>Photo recognition apps</a:t>
            </a:r>
          </a:p>
          <a:p>
            <a:r>
              <a:rPr lang="en-US" altLang="en-US" sz="2000" b="1" dirty="0" smtClean="0">
                <a:solidFill>
                  <a:schemeClr val="accent2">
                    <a:lumMod val="50000"/>
                  </a:schemeClr>
                </a:solidFill>
                <a:latin typeface="Cambria" panose="02040503050406030204" pitchFamily="18" charset="0"/>
              </a:rPr>
              <a:t>Face.com Photo Finder and Photo Tagger (now acquired by FB)</a:t>
            </a:r>
          </a:p>
          <a:p>
            <a:r>
              <a:rPr lang="en-US" altLang="en-US" sz="2000" b="1" dirty="0" err="1" smtClean="0">
                <a:solidFill>
                  <a:schemeClr val="accent2">
                    <a:lumMod val="50000"/>
                  </a:schemeClr>
                </a:solidFill>
                <a:latin typeface="Cambria" panose="02040503050406030204" pitchFamily="18" charset="0"/>
              </a:rPr>
              <a:t>DeepText</a:t>
            </a:r>
            <a:r>
              <a:rPr lang="en-US" altLang="en-US" sz="2000" b="1" dirty="0" smtClean="0">
                <a:solidFill>
                  <a:schemeClr val="accent2">
                    <a:lumMod val="50000"/>
                  </a:schemeClr>
                </a:solidFill>
                <a:latin typeface="Cambria" panose="02040503050406030204" pitchFamily="18" charset="0"/>
              </a:rPr>
              <a:t> AI Engine by FB </a:t>
            </a:r>
            <a:r>
              <a:rPr lang="en-IN" altLang="en-US" sz="2000" b="1" dirty="0" smtClean="0">
                <a:solidFill>
                  <a:schemeClr val="accent2">
                    <a:lumMod val="50000"/>
                  </a:schemeClr>
                </a:solidFill>
                <a:latin typeface="Cambria" panose="02040503050406030204" pitchFamily="18" charset="0"/>
              </a:rPr>
              <a:t>(</a:t>
            </a:r>
            <a:r>
              <a:rPr lang="en-IN" altLang="en-US" sz="2000" b="1" dirty="0">
                <a:solidFill>
                  <a:schemeClr val="accent2">
                    <a:lumMod val="50000"/>
                  </a:schemeClr>
                </a:solidFill>
                <a:latin typeface="Cambria" panose="02040503050406030204" pitchFamily="18" charset="0"/>
              </a:rPr>
              <a:t>near human accuracy, 20 </a:t>
            </a:r>
            <a:r>
              <a:rPr lang="en-IN" altLang="en-US" sz="2000" b="1" dirty="0" err="1">
                <a:solidFill>
                  <a:schemeClr val="accent2">
                    <a:lumMod val="50000"/>
                  </a:schemeClr>
                </a:solidFill>
                <a:latin typeface="Cambria" panose="02040503050406030204" pitchFamily="18" charset="0"/>
              </a:rPr>
              <a:t>langauges</a:t>
            </a:r>
            <a:r>
              <a:rPr lang="en-IN" altLang="en-US" sz="2000" b="1" dirty="0">
                <a:solidFill>
                  <a:schemeClr val="accent2">
                    <a:lumMod val="50000"/>
                  </a:schemeClr>
                </a:solidFill>
                <a:latin typeface="Cambria" panose="02040503050406030204" pitchFamily="18" charset="0"/>
              </a:rPr>
              <a:t>, 1000s posts/sec</a:t>
            </a:r>
            <a:r>
              <a:rPr lang="en-IN" altLang="en-US" sz="2000" b="1" dirty="0" smtClean="0">
                <a:solidFill>
                  <a:schemeClr val="accent2">
                    <a:lumMod val="50000"/>
                  </a:schemeClr>
                </a:solidFill>
                <a:latin typeface="Cambria" panose="02040503050406030204" pitchFamily="18" charset="0"/>
              </a:rPr>
              <a:t>)</a:t>
            </a:r>
            <a:endParaRPr lang="en-US" sz="2000" dirty="0">
              <a:solidFill>
                <a:schemeClr val="accent2">
                  <a:lumMod val="50000"/>
                </a:schemeClr>
              </a:solidFill>
            </a:endParaRPr>
          </a:p>
        </p:txBody>
      </p:sp>
    </p:spTree>
    <p:extLst>
      <p:ext uri="{BB962C8B-B14F-4D97-AF65-F5344CB8AC3E}">
        <p14:creationId xmlns:p14="http://schemas.microsoft.com/office/powerpoint/2010/main" val="16789831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6"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1033389"/>
            <a:ext cx="4826256" cy="4825409"/>
          </a:xfrm>
        </p:spPr>
        <p:txBody>
          <a:bodyPr anchor="ctr">
            <a:normAutofit/>
          </a:bodyPr>
          <a:lstStyle/>
          <a:p>
            <a:r>
              <a:rPr lang="en-US" sz="5400">
                <a:solidFill>
                  <a:srgbClr val="FFFFFF"/>
                </a:solidFill>
              </a:rPr>
              <a:t>Some domains where Ai is infused with</a:t>
            </a:r>
          </a:p>
        </p:txBody>
      </p:sp>
      <p:sp>
        <p:nvSpPr>
          <p:cNvPr id="12"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755769" y="1033390"/>
            <a:ext cx="4855037" cy="4825409"/>
          </a:xfrm>
          <a:ln w="57150">
            <a:noFill/>
          </a:ln>
        </p:spPr>
        <p:txBody>
          <a:bodyPr anchor="ctr">
            <a:normAutofit/>
          </a:bodyPr>
          <a:lstStyle/>
          <a:p>
            <a:pPr>
              <a:lnSpc>
                <a:spcPct val="90000"/>
              </a:lnSpc>
            </a:pPr>
            <a:r>
              <a:rPr lang="en-US" altLang="en-US" sz="1600" b="1" dirty="0">
                <a:solidFill>
                  <a:schemeClr val="accent2">
                    <a:lumMod val="50000"/>
                  </a:schemeClr>
                </a:solidFill>
                <a:latin typeface="Cambria" panose="02040503050406030204" pitchFamily="18" charset="0"/>
              </a:rPr>
              <a:t>Steering a driver-less car, AI autopilots for commercial flights</a:t>
            </a:r>
          </a:p>
          <a:p>
            <a:pPr>
              <a:lnSpc>
                <a:spcPct val="90000"/>
              </a:lnSpc>
            </a:pPr>
            <a:r>
              <a:rPr lang="en-US" altLang="en-US" sz="1600" b="1" dirty="0">
                <a:solidFill>
                  <a:schemeClr val="accent2">
                    <a:lumMod val="50000"/>
                  </a:schemeClr>
                </a:solidFill>
                <a:latin typeface="Cambria" panose="02040503050406030204" pitchFamily="18" charset="0"/>
              </a:rPr>
              <a:t>Spam Filters</a:t>
            </a:r>
          </a:p>
          <a:p>
            <a:pPr>
              <a:lnSpc>
                <a:spcPct val="90000"/>
              </a:lnSpc>
            </a:pPr>
            <a:r>
              <a:rPr lang="en-US" altLang="en-US" sz="1600" b="1" dirty="0">
                <a:solidFill>
                  <a:schemeClr val="accent2">
                    <a:lumMod val="50000"/>
                  </a:schemeClr>
                </a:solidFill>
                <a:latin typeface="Cambria" panose="02040503050406030204" pitchFamily="18" charset="0"/>
              </a:rPr>
              <a:t>Beating Gary Kasparov in a chess match</a:t>
            </a:r>
          </a:p>
          <a:p>
            <a:pPr>
              <a:lnSpc>
                <a:spcPct val="90000"/>
              </a:lnSpc>
            </a:pPr>
            <a:r>
              <a:rPr lang="en-US" altLang="en-US" sz="1600" b="1" dirty="0">
                <a:solidFill>
                  <a:schemeClr val="accent2">
                    <a:lumMod val="50000"/>
                  </a:schemeClr>
                </a:solidFill>
                <a:latin typeface="Cambria" panose="02040503050406030204" pitchFamily="18" charset="0"/>
              </a:rPr>
              <a:t>Understanding language</a:t>
            </a:r>
          </a:p>
          <a:p>
            <a:pPr>
              <a:lnSpc>
                <a:spcPct val="90000"/>
              </a:lnSpc>
            </a:pPr>
            <a:r>
              <a:rPr lang="en-US" altLang="en-US" sz="1600" b="1" dirty="0">
                <a:solidFill>
                  <a:schemeClr val="accent2">
                    <a:lumMod val="50000"/>
                  </a:schemeClr>
                </a:solidFill>
                <a:latin typeface="Cambria" panose="02040503050406030204" pitchFamily="18" charset="0"/>
              </a:rPr>
              <a:t>Healthcare: Robotic assistants in </a:t>
            </a:r>
            <a:r>
              <a:rPr lang="en-US" altLang="en-US" sz="1600" b="1" dirty="0" smtClean="0">
                <a:solidFill>
                  <a:schemeClr val="accent2">
                    <a:lumMod val="50000"/>
                  </a:schemeClr>
                </a:solidFill>
                <a:latin typeface="Cambria" panose="02040503050406030204" pitchFamily="18" charset="0"/>
              </a:rPr>
              <a:t>surgery, CAD</a:t>
            </a:r>
            <a:endParaRPr lang="en-US" altLang="en-US" sz="1600" b="1" dirty="0">
              <a:solidFill>
                <a:schemeClr val="accent2">
                  <a:lumMod val="50000"/>
                </a:schemeClr>
              </a:solidFill>
              <a:latin typeface="Cambria" panose="02040503050406030204" pitchFamily="18" charset="0"/>
            </a:endParaRPr>
          </a:p>
          <a:p>
            <a:pPr>
              <a:lnSpc>
                <a:spcPct val="90000"/>
              </a:lnSpc>
            </a:pPr>
            <a:r>
              <a:rPr lang="en-US" sz="1600" b="1" dirty="0">
                <a:solidFill>
                  <a:schemeClr val="accent2">
                    <a:lumMod val="50000"/>
                  </a:schemeClr>
                </a:solidFill>
                <a:latin typeface="Cambria" panose="02040503050406030204" pitchFamily="18" charset="0"/>
              </a:rPr>
              <a:t>Automated customer support: </a:t>
            </a:r>
            <a:r>
              <a:rPr lang="en-US" sz="1600" b="1" dirty="0" err="1">
                <a:solidFill>
                  <a:schemeClr val="accent2">
                    <a:lumMod val="50000"/>
                  </a:schemeClr>
                </a:solidFill>
                <a:latin typeface="Cambria" panose="02040503050406030204" pitchFamily="18" charset="0"/>
              </a:rPr>
              <a:t>chatbots</a:t>
            </a:r>
            <a:endParaRPr lang="en-US" sz="1600" b="1" dirty="0">
              <a:solidFill>
                <a:schemeClr val="accent2">
                  <a:lumMod val="50000"/>
                </a:schemeClr>
              </a:solidFill>
              <a:latin typeface="Cambria" panose="02040503050406030204" pitchFamily="18" charset="0"/>
            </a:endParaRPr>
          </a:p>
          <a:p>
            <a:pPr>
              <a:lnSpc>
                <a:spcPct val="90000"/>
              </a:lnSpc>
            </a:pPr>
            <a:r>
              <a:rPr lang="en-US" sz="1600" b="1" dirty="0">
                <a:solidFill>
                  <a:schemeClr val="accent2">
                    <a:lumMod val="50000"/>
                  </a:schemeClr>
                </a:solidFill>
                <a:latin typeface="Cambria" panose="02040503050406030204" pitchFamily="18" charset="0"/>
              </a:rPr>
              <a:t>Personalized shopping experience</a:t>
            </a:r>
          </a:p>
          <a:p>
            <a:pPr>
              <a:lnSpc>
                <a:spcPct val="90000"/>
              </a:lnSpc>
            </a:pPr>
            <a:r>
              <a:rPr lang="en-US" sz="1600" b="1" dirty="0">
                <a:solidFill>
                  <a:schemeClr val="accent2">
                    <a:lumMod val="50000"/>
                  </a:schemeClr>
                </a:solidFill>
                <a:latin typeface="Cambria" panose="02040503050406030204" pitchFamily="18" charset="0"/>
              </a:rPr>
              <a:t>Finance: </a:t>
            </a:r>
            <a:r>
              <a:rPr lang="en-US" sz="1600" b="1" smtClean="0">
                <a:solidFill>
                  <a:schemeClr val="accent2">
                    <a:lumMod val="50000"/>
                  </a:schemeClr>
                </a:solidFill>
                <a:latin typeface="Cambria" panose="02040503050406030204" pitchFamily="18" charset="0"/>
              </a:rPr>
              <a:t>Stock brokerage </a:t>
            </a:r>
            <a:r>
              <a:rPr lang="en-US" sz="1600" b="1" dirty="0">
                <a:solidFill>
                  <a:schemeClr val="accent2">
                    <a:lumMod val="50000"/>
                  </a:schemeClr>
                </a:solidFill>
                <a:latin typeface="Cambria" panose="02040503050406030204" pitchFamily="18" charset="0"/>
              </a:rPr>
              <a:t>prediction</a:t>
            </a:r>
          </a:p>
          <a:p>
            <a:pPr>
              <a:lnSpc>
                <a:spcPct val="90000"/>
              </a:lnSpc>
            </a:pPr>
            <a:r>
              <a:rPr lang="en-US" sz="1600" b="1" dirty="0">
                <a:solidFill>
                  <a:schemeClr val="accent2">
                    <a:lumMod val="50000"/>
                  </a:schemeClr>
                </a:solidFill>
                <a:latin typeface="Cambria" panose="02040503050406030204" pitchFamily="18" charset="0"/>
              </a:rPr>
              <a:t>Travel and navigation</a:t>
            </a:r>
          </a:p>
          <a:p>
            <a:pPr>
              <a:lnSpc>
                <a:spcPct val="90000"/>
              </a:lnSpc>
            </a:pPr>
            <a:r>
              <a:rPr lang="en-US" sz="1600" b="1" dirty="0">
                <a:solidFill>
                  <a:schemeClr val="accent2">
                    <a:lumMod val="50000"/>
                  </a:schemeClr>
                </a:solidFill>
                <a:latin typeface="Cambria" panose="02040503050406030204" pitchFamily="18" charset="0"/>
              </a:rPr>
              <a:t>Social Media</a:t>
            </a:r>
          </a:p>
          <a:p>
            <a:pPr>
              <a:lnSpc>
                <a:spcPct val="90000"/>
              </a:lnSpc>
            </a:pPr>
            <a:r>
              <a:rPr lang="en-US" sz="1600" b="1" dirty="0">
                <a:solidFill>
                  <a:schemeClr val="accent2">
                    <a:lumMod val="50000"/>
                  </a:schemeClr>
                </a:solidFill>
                <a:latin typeface="Cambria" panose="02040503050406030204" pitchFamily="18" charset="0"/>
              </a:rPr>
              <a:t>Smart home devices</a:t>
            </a:r>
          </a:p>
          <a:p>
            <a:pPr>
              <a:lnSpc>
                <a:spcPct val="90000"/>
              </a:lnSpc>
            </a:pPr>
            <a:r>
              <a:rPr lang="en-US" sz="1600" b="1" dirty="0">
                <a:solidFill>
                  <a:schemeClr val="accent2">
                    <a:lumMod val="50000"/>
                  </a:schemeClr>
                </a:solidFill>
                <a:latin typeface="Cambria" panose="02040503050406030204" pitchFamily="18" charset="0"/>
              </a:rPr>
              <a:t>Creative arts: </a:t>
            </a:r>
            <a:r>
              <a:rPr lang="en-US" sz="1600" b="1" dirty="0" err="1">
                <a:solidFill>
                  <a:schemeClr val="accent2">
                    <a:lumMod val="50000"/>
                  </a:schemeClr>
                </a:solidFill>
                <a:latin typeface="Cambria" panose="02040503050406030204" pitchFamily="18" charset="0"/>
              </a:rPr>
              <a:t>watson</a:t>
            </a:r>
            <a:r>
              <a:rPr lang="en-US" sz="1600" b="1" dirty="0">
                <a:solidFill>
                  <a:schemeClr val="accent2">
                    <a:lumMod val="50000"/>
                  </a:schemeClr>
                </a:solidFill>
                <a:latin typeface="Cambria" panose="02040503050406030204" pitchFamily="18" charset="0"/>
              </a:rPr>
              <a:t> BEAT</a:t>
            </a:r>
          </a:p>
          <a:p>
            <a:pPr>
              <a:lnSpc>
                <a:spcPct val="90000"/>
              </a:lnSpc>
            </a:pPr>
            <a:r>
              <a:rPr lang="en-US" sz="1600" b="1" dirty="0">
                <a:solidFill>
                  <a:schemeClr val="accent2">
                    <a:lumMod val="50000"/>
                  </a:schemeClr>
                </a:solidFill>
                <a:latin typeface="Cambria" panose="02040503050406030204" pitchFamily="18" charset="0"/>
              </a:rPr>
              <a:t>Security and surveillance</a:t>
            </a:r>
            <a:endParaRPr lang="en-US" altLang="en-US" sz="1600" b="1" dirty="0">
              <a:solidFill>
                <a:schemeClr val="accent2">
                  <a:lumMod val="50000"/>
                </a:schemeClr>
              </a:solidFill>
              <a:latin typeface="Cambria" panose="02040503050406030204" pitchFamily="18" charset="0"/>
            </a:endParaRPr>
          </a:p>
        </p:txBody>
      </p:sp>
    </p:spTree>
    <p:extLst>
      <p:ext uri="{BB962C8B-B14F-4D97-AF65-F5344CB8AC3E}">
        <p14:creationId xmlns:p14="http://schemas.microsoft.com/office/powerpoint/2010/main" val="3146385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228" y="1037967"/>
            <a:ext cx="3054091" cy="4709131"/>
          </a:xfrm>
        </p:spPr>
        <p:txBody>
          <a:bodyPr anchor="ctr">
            <a:normAutofit/>
          </a:bodyPr>
          <a:lstStyle/>
          <a:p>
            <a:r>
              <a:rPr lang="en-US">
                <a:solidFill>
                  <a:schemeClr val="accent1"/>
                </a:solidFill>
              </a:rPr>
              <a:t>AI problems</a:t>
            </a:r>
          </a:p>
        </p:txBody>
      </p:sp>
      <p:graphicFrame>
        <p:nvGraphicFramePr>
          <p:cNvPr id="5" name="Content Placeholder 2">
            <a:extLst>
              <a:ext uri="{FF2B5EF4-FFF2-40B4-BE49-F238E27FC236}">
                <a16:creationId xmlns:a16="http://schemas.microsoft.com/office/drawing/2014/main" xmlns="" id="{3452A3C5-D722-4373-AA74-1E42ECD44376}"/>
              </a:ext>
            </a:extLst>
          </p:cNvPr>
          <p:cNvGraphicFramePr>
            <a:graphicFrameLocks noGrp="1"/>
          </p:cNvGraphicFramePr>
          <p:nvPr>
            <p:ph idx="1"/>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623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xmlns="" id="{A078A52F-85EA-4C0B-962B-D9D9DD4DD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xmlns="" id="{919797D5-5700-4683-B30A-5B4D56CB82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xmlns="" id="{4856A7B9-9801-42EC-A4C9-7E22A56EF5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xmlns="" id="{8AD54DB8-C150-4290-85D6-F5B0262BFE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1" name="Rectangle 80">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916" t="9091" r="15438" b="1"/>
          <a:stretch/>
        </p:blipFill>
        <p:spPr bwMode="auto">
          <a:xfrm>
            <a:off x="20" y="10"/>
            <a:ext cx="12191980"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3" name="Group 82">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84" name="Rectangle 83">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5E1FF"/>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45E1FF"/>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rgbClr val="45E1FF"/>
            </a:solidFill>
            <a:ln>
              <a:noFill/>
            </a:ln>
            <a:effectLst/>
          </p:spPr>
          <p:style>
            <a:lnRef idx="1">
              <a:schemeClr val="accent1"/>
            </a:lnRef>
            <a:fillRef idx="3">
              <a:schemeClr val="accent1"/>
            </a:fillRef>
            <a:effectRef idx="2">
              <a:schemeClr val="accent1"/>
            </a:effectRef>
            <a:fontRef idx="minor">
              <a:schemeClr val="lt1"/>
            </a:fontRef>
          </p:style>
        </p:sp>
      </p:grpSp>
      <p:sp>
        <p:nvSpPr>
          <p:cNvPr id="88" name="Rectangle 87">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le 3"/>
          <p:cNvSpPr>
            <a:spLocks noGrp="1"/>
          </p:cNvSpPr>
          <p:nvPr>
            <p:ph type="title"/>
          </p:nvPr>
        </p:nvSpPr>
        <p:spPr>
          <a:xfrm>
            <a:off x="581191" y="4572000"/>
            <a:ext cx="10993549" cy="895244"/>
          </a:xfrm>
        </p:spPr>
        <p:txBody>
          <a:bodyPr vert="horz" lIns="91440" tIns="45720" rIns="91440" bIns="45720" rtlCol="0" anchor="b">
            <a:normAutofit/>
          </a:bodyPr>
          <a:lstStyle/>
          <a:p>
            <a:r>
              <a:rPr lang="en-US" sz="4000">
                <a:solidFill>
                  <a:schemeClr val="bg1"/>
                </a:solidFill>
              </a:rPr>
              <a:t>Introduction to AI</a:t>
            </a:r>
          </a:p>
        </p:txBody>
      </p:sp>
      <p:sp>
        <p:nvSpPr>
          <p:cNvPr id="5" name="Text Placeholder 4"/>
          <p:cNvSpPr>
            <a:spLocks noGrp="1"/>
          </p:cNvSpPr>
          <p:nvPr>
            <p:ph type="body" idx="1"/>
          </p:nvPr>
        </p:nvSpPr>
        <p:spPr>
          <a:xfrm>
            <a:off x="581194" y="5467246"/>
            <a:ext cx="10993546" cy="484822"/>
          </a:xfrm>
        </p:spPr>
        <p:txBody>
          <a:bodyPr vert="horz" lIns="91440" tIns="45720" rIns="91440" bIns="45720" rtlCol="0" anchor="t">
            <a:normAutofit/>
          </a:bodyPr>
          <a:lstStyle/>
          <a:p>
            <a:r>
              <a:rPr lang="en-US" sz="1600">
                <a:solidFill>
                  <a:srgbClr val="45E1FF"/>
                </a:solidFill>
              </a:rPr>
              <a:t>How to define AI</a:t>
            </a:r>
          </a:p>
        </p:txBody>
      </p:sp>
    </p:spTree>
    <p:extLst>
      <p:ext uri="{BB962C8B-B14F-4D97-AF65-F5344CB8AC3E}">
        <p14:creationId xmlns:p14="http://schemas.microsoft.com/office/powerpoint/2010/main" val="1790533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4" name="Rectangle 13">
            <a:extLst>
              <a:ext uri="{FF2B5EF4-FFF2-40B4-BE49-F238E27FC236}">
                <a16:creationId xmlns:a16="http://schemas.microsoft.com/office/drawing/2014/main" xmlns=""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563BA615-9611-4A7F-AD8B-612C3E437530}"/>
              </a:ext>
            </a:extLst>
          </p:cNvPr>
          <p:cNvSpPr>
            <a:spLocks noGrp="1"/>
          </p:cNvSpPr>
          <p:nvPr>
            <p:ph type="title"/>
          </p:nvPr>
        </p:nvSpPr>
        <p:spPr>
          <a:xfrm>
            <a:off x="601255" y="702156"/>
            <a:ext cx="3409783" cy="1013800"/>
          </a:xfrm>
        </p:spPr>
        <p:txBody>
          <a:bodyPr>
            <a:normAutofit/>
          </a:bodyPr>
          <a:lstStyle/>
          <a:p>
            <a:r>
              <a:rPr lang="en-GB" dirty="0">
                <a:ea typeface="+mj-lt"/>
                <a:cs typeface="+mj-lt"/>
              </a:rPr>
              <a:t>WHAT IS ARTIFICIAL INTELLIGENCE?</a:t>
            </a:r>
            <a:endParaRPr lang="en-US" dirty="0">
              <a:ea typeface="+mj-lt"/>
              <a:cs typeface="+mj-lt"/>
            </a:endParaRPr>
          </a:p>
        </p:txBody>
      </p:sp>
      <p:sp>
        <p:nvSpPr>
          <p:cNvPr id="3" name="Content Placeholder 2">
            <a:extLst>
              <a:ext uri="{FF2B5EF4-FFF2-40B4-BE49-F238E27FC236}">
                <a16:creationId xmlns:a16="http://schemas.microsoft.com/office/drawing/2014/main" xmlns="" id="{51282F3D-16B5-4592-B63E-B122A434B55F}"/>
              </a:ext>
            </a:extLst>
          </p:cNvPr>
          <p:cNvSpPr>
            <a:spLocks noGrp="1"/>
          </p:cNvSpPr>
          <p:nvPr>
            <p:ph idx="1"/>
          </p:nvPr>
        </p:nvSpPr>
        <p:spPr>
          <a:xfrm>
            <a:off x="601255" y="1964168"/>
            <a:ext cx="3409782" cy="4036582"/>
          </a:xfrm>
        </p:spPr>
        <p:txBody>
          <a:bodyPr>
            <a:normAutofit/>
          </a:bodyPr>
          <a:lstStyle/>
          <a:p>
            <a:pPr marL="305435" indent="-305435">
              <a:lnSpc>
                <a:spcPct val="90000"/>
              </a:lnSpc>
            </a:pPr>
            <a:r>
              <a:rPr lang="en-US" sz="2000" b="1" dirty="0">
                <a:solidFill>
                  <a:schemeClr val="accent5">
                    <a:lumMod val="75000"/>
                  </a:schemeClr>
                </a:solidFill>
                <a:latin typeface="Cambria"/>
              </a:rPr>
              <a:t>What is intelligence?</a:t>
            </a:r>
          </a:p>
          <a:p>
            <a:pPr marL="305435" indent="-305435">
              <a:lnSpc>
                <a:spcPct val="90000"/>
              </a:lnSpc>
            </a:pPr>
            <a:r>
              <a:rPr lang="en-US" sz="2000" b="1" dirty="0">
                <a:solidFill>
                  <a:schemeClr val="accent5">
                    <a:lumMod val="75000"/>
                  </a:schemeClr>
                </a:solidFill>
                <a:latin typeface="Cambria"/>
              </a:rPr>
              <a:t>What is thinking</a:t>
            </a:r>
          </a:p>
          <a:p>
            <a:pPr marL="305435" indent="-305435">
              <a:lnSpc>
                <a:spcPct val="90000"/>
              </a:lnSpc>
            </a:pPr>
            <a:r>
              <a:rPr lang="en-US" sz="2000" b="1" dirty="0">
                <a:solidFill>
                  <a:schemeClr val="accent5">
                    <a:lumMod val="75000"/>
                  </a:schemeClr>
                </a:solidFill>
                <a:latin typeface="Cambria"/>
                <a:ea typeface="+mn-lt"/>
                <a:cs typeface="+mn-lt"/>
              </a:rPr>
              <a:t>What is a machine? Is computer a machine?</a:t>
            </a:r>
            <a:endParaRPr lang="en-US" sz="2000" b="1" dirty="0">
              <a:solidFill>
                <a:schemeClr val="accent5">
                  <a:lumMod val="75000"/>
                </a:schemeClr>
              </a:solidFill>
              <a:ea typeface="+mn-lt"/>
              <a:cs typeface="+mn-lt"/>
            </a:endParaRPr>
          </a:p>
          <a:p>
            <a:pPr marL="305435" indent="-305435">
              <a:lnSpc>
                <a:spcPct val="90000"/>
              </a:lnSpc>
            </a:pPr>
            <a:r>
              <a:rPr lang="en-US" sz="2000" b="1" dirty="0">
                <a:solidFill>
                  <a:schemeClr val="accent5">
                    <a:lumMod val="75000"/>
                  </a:schemeClr>
                </a:solidFill>
                <a:latin typeface="Cambria"/>
              </a:rPr>
              <a:t>Are humans intelligent?</a:t>
            </a:r>
            <a:endParaRPr lang="en-GB" sz="2000" b="1" dirty="0">
              <a:solidFill>
                <a:schemeClr val="accent5">
                  <a:lumMod val="75000"/>
                </a:schemeClr>
              </a:solidFill>
              <a:ea typeface="+mn-lt"/>
              <a:cs typeface="+mn-lt"/>
            </a:endParaRPr>
          </a:p>
          <a:p>
            <a:pPr marL="305435" indent="-305435">
              <a:lnSpc>
                <a:spcPct val="90000"/>
              </a:lnSpc>
            </a:pPr>
            <a:r>
              <a:rPr lang="en-IN" sz="2000" b="1" dirty="0">
                <a:solidFill>
                  <a:schemeClr val="accent5">
                    <a:lumMod val="75000"/>
                  </a:schemeClr>
                </a:solidFill>
                <a:latin typeface="Cambria"/>
              </a:rPr>
              <a:t>Can a machines think? If yes, are we machines?</a:t>
            </a:r>
            <a:endParaRPr lang="en-US" sz="2000" b="1" dirty="0">
              <a:solidFill>
                <a:schemeClr val="accent5">
                  <a:lumMod val="75000"/>
                </a:schemeClr>
              </a:solidFill>
              <a:latin typeface="Cambria"/>
            </a:endParaRPr>
          </a:p>
          <a:p>
            <a:pPr marL="305435" indent="-305435">
              <a:lnSpc>
                <a:spcPct val="90000"/>
              </a:lnSpc>
            </a:pPr>
            <a:endParaRPr lang="en-GB" sz="2000" b="1" dirty="0">
              <a:solidFill>
                <a:schemeClr val="accent5">
                  <a:lumMod val="75000"/>
                </a:schemeClr>
              </a:solidFill>
              <a:latin typeface="Cambria"/>
            </a:endParaRPr>
          </a:p>
          <a:p>
            <a:pPr marL="305435" indent="-305435">
              <a:lnSpc>
                <a:spcPct val="90000"/>
              </a:lnSpc>
            </a:pPr>
            <a:endParaRPr lang="en-GB" sz="2000" b="1" dirty="0">
              <a:solidFill>
                <a:schemeClr val="accent5">
                  <a:lumMod val="75000"/>
                </a:schemeClr>
              </a:solidFill>
              <a:latin typeface="Cambria"/>
            </a:endParaRPr>
          </a:p>
          <a:p>
            <a:pPr marL="305435" indent="-305435">
              <a:lnSpc>
                <a:spcPct val="90000"/>
              </a:lnSpc>
            </a:pPr>
            <a:endParaRPr lang="en-US" sz="1500" dirty="0">
              <a:solidFill>
                <a:schemeClr val="bg1"/>
              </a:solidFill>
              <a:latin typeface="Gill Sans MT" panose="020B0502020104020203"/>
              <a:ea typeface="+mn-lt"/>
              <a:cs typeface="+mn-lt"/>
            </a:endParaRPr>
          </a:p>
        </p:txBody>
      </p:sp>
      <p:pic>
        <p:nvPicPr>
          <p:cNvPr id="6" name="Picture 5">
            <a:extLst>
              <a:ext uri="{FF2B5EF4-FFF2-40B4-BE49-F238E27FC236}">
                <a16:creationId xmlns:a16="http://schemas.microsoft.com/office/drawing/2014/main" xmlns="" id="{DACB246E-CAC9-4BEA-BE7C-B9E29BD80D51}"/>
              </a:ext>
            </a:extLst>
          </p:cNvPr>
          <p:cNvPicPr>
            <a:picLocks noChangeAspect="1"/>
          </p:cNvPicPr>
          <p:nvPr/>
        </p:nvPicPr>
        <p:blipFill>
          <a:blip r:embed="rId3"/>
          <a:stretch>
            <a:fillRect/>
          </a:stretch>
        </p:blipFill>
        <p:spPr>
          <a:xfrm>
            <a:off x="4333555" y="1557563"/>
            <a:ext cx="7416068" cy="3456889"/>
          </a:xfrm>
          <a:prstGeom prst="rect">
            <a:avLst/>
          </a:prstGeom>
        </p:spPr>
      </p:pic>
    </p:spTree>
    <p:extLst>
      <p:ext uri="{BB962C8B-B14F-4D97-AF65-F5344CB8AC3E}">
        <p14:creationId xmlns:p14="http://schemas.microsoft.com/office/powerpoint/2010/main" val="652660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563BA615-9611-4A7F-AD8B-612C3E437530}"/>
              </a:ext>
            </a:extLst>
          </p:cNvPr>
          <p:cNvSpPr>
            <a:spLocks noGrp="1"/>
          </p:cNvSpPr>
          <p:nvPr>
            <p:ph type="title"/>
          </p:nvPr>
        </p:nvSpPr>
        <p:spPr>
          <a:xfrm>
            <a:off x="601255" y="702156"/>
            <a:ext cx="3409783" cy="1013800"/>
          </a:xfrm>
        </p:spPr>
        <p:txBody>
          <a:bodyPr>
            <a:normAutofit/>
          </a:bodyPr>
          <a:lstStyle/>
          <a:p>
            <a:r>
              <a:rPr lang="en-GB" dirty="0">
                <a:ea typeface="+mj-lt"/>
                <a:cs typeface="+mj-lt"/>
              </a:rPr>
              <a:t>WHAT IS ARTIFICIAL INTELLIGENCE?</a:t>
            </a:r>
            <a:endParaRPr lang="en-US" dirty="0">
              <a:ea typeface="+mj-lt"/>
              <a:cs typeface="+mj-lt"/>
            </a:endParaRPr>
          </a:p>
        </p:txBody>
      </p:sp>
      <p:sp>
        <p:nvSpPr>
          <p:cNvPr id="3" name="Content Placeholder 2">
            <a:extLst>
              <a:ext uri="{FF2B5EF4-FFF2-40B4-BE49-F238E27FC236}">
                <a16:creationId xmlns:a16="http://schemas.microsoft.com/office/drawing/2014/main" xmlns="" id="{51282F3D-16B5-4592-B63E-B122A434B55F}"/>
              </a:ext>
            </a:extLst>
          </p:cNvPr>
          <p:cNvSpPr>
            <a:spLocks noGrp="1"/>
          </p:cNvSpPr>
          <p:nvPr>
            <p:ph idx="1"/>
          </p:nvPr>
        </p:nvSpPr>
        <p:spPr>
          <a:xfrm>
            <a:off x="601255" y="1964168"/>
            <a:ext cx="3409782" cy="4036582"/>
          </a:xfrm>
        </p:spPr>
        <p:txBody>
          <a:bodyPr>
            <a:normAutofit/>
          </a:bodyPr>
          <a:lstStyle/>
          <a:p>
            <a:pPr marL="305435" indent="-305435">
              <a:lnSpc>
                <a:spcPct val="90000"/>
              </a:lnSpc>
            </a:pPr>
            <a:r>
              <a:rPr lang="en-US" sz="2000" dirty="0">
                <a:solidFill>
                  <a:schemeClr val="bg1"/>
                </a:solidFill>
                <a:latin typeface="Cambria"/>
              </a:rPr>
              <a:t>AI a term coined by </a:t>
            </a:r>
            <a:r>
              <a:rPr lang="en-US" sz="2000" dirty="0" err="1">
                <a:solidFill>
                  <a:schemeClr val="bg1"/>
                </a:solidFill>
                <a:latin typeface="Cambria"/>
              </a:rPr>
              <a:t>McCortey</a:t>
            </a:r>
            <a:endParaRPr lang="en-US" sz="2000" dirty="0">
              <a:solidFill>
                <a:schemeClr val="bg1"/>
              </a:solidFill>
              <a:ea typeface="+mn-lt"/>
              <a:cs typeface="+mn-lt"/>
            </a:endParaRPr>
          </a:p>
          <a:p>
            <a:pPr marL="0" indent="0">
              <a:lnSpc>
                <a:spcPct val="90000"/>
              </a:lnSpc>
              <a:buNone/>
            </a:pPr>
            <a:endParaRPr lang="en-GB" sz="2000" b="1" dirty="0">
              <a:solidFill>
                <a:schemeClr val="accent5">
                  <a:lumMod val="75000"/>
                </a:schemeClr>
              </a:solidFill>
              <a:latin typeface="Cambria"/>
            </a:endParaRPr>
          </a:p>
          <a:p>
            <a:pPr marL="305435" indent="-305435">
              <a:lnSpc>
                <a:spcPct val="90000"/>
              </a:lnSpc>
            </a:pPr>
            <a:endParaRPr lang="en-GB" sz="2000" b="1" dirty="0">
              <a:solidFill>
                <a:schemeClr val="accent5">
                  <a:lumMod val="75000"/>
                </a:schemeClr>
              </a:solidFill>
              <a:latin typeface="Cambria"/>
            </a:endParaRPr>
          </a:p>
          <a:p>
            <a:pPr marL="305435" indent="-305435">
              <a:lnSpc>
                <a:spcPct val="90000"/>
              </a:lnSpc>
            </a:pPr>
            <a:endParaRPr lang="en-US" sz="1500" dirty="0">
              <a:solidFill>
                <a:schemeClr val="bg1"/>
              </a:solidFill>
              <a:latin typeface="Gill Sans MT" panose="020B0502020104020203"/>
              <a:ea typeface="+mn-lt"/>
              <a:cs typeface="+mn-lt"/>
            </a:endParaRPr>
          </a:p>
        </p:txBody>
      </p:sp>
      <p:graphicFrame>
        <p:nvGraphicFramePr>
          <p:cNvPr id="7" name="Table 7">
            <a:extLst>
              <a:ext uri="{FF2B5EF4-FFF2-40B4-BE49-F238E27FC236}">
                <a16:creationId xmlns:a16="http://schemas.microsoft.com/office/drawing/2014/main" xmlns="" id="{1F2A2A88-D50B-4528-B0D7-C38D7D7052ED}"/>
              </a:ext>
            </a:extLst>
          </p:cNvPr>
          <p:cNvGraphicFramePr>
            <a:graphicFrameLocks noGrp="1"/>
          </p:cNvGraphicFramePr>
          <p:nvPr>
            <p:extLst>
              <p:ext uri="{D42A27DB-BD31-4B8C-83A1-F6EECF244321}">
                <p14:modId xmlns:p14="http://schemas.microsoft.com/office/powerpoint/2010/main" val="1828111246"/>
              </p:ext>
            </p:extLst>
          </p:nvPr>
        </p:nvGraphicFramePr>
        <p:xfrm>
          <a:off x="4255698" y="4356339"/>
          <a:ext cx="7915880" cy="921716"/>
        </p:xfrm>
        <a:graphic>
          <a:graphicData uri="http://schemas.openxmlformats.org/drawingml/2006/table">
            <a:tbl>
              <a:tblPr firstRow="1" bandRow="1">
                <a:tableStyleId>{5940675A-B579-460E-94D1-54222C63F5DA}</a:tableStyleId>
              </a:tblPr>
              <a:tblGrid>
                <a:gridCol w="3879401">
                  <a:extLst>
                    <a:ext uri="{9D8B030D-6E8A-4147-A177-3AD203B41FA5}">
                      <a16:colId xmlns:a16="http://schemas.microsoft.com/office/drawing/2014/main" xmlns="" val="1815734532"/>
                    </a:ext>
                  </a:extLst>
                </a:gridCol>
                <a:gridCol w="4036479">
                  <a:extLst>
                    <a:ext uri="{9D8B030D-6E8A-4147-A177-3AD203B41FA5}">
                      <a16:colId xmlns:a16="http://schemas.microsoft.com/office/drawing/2014/main" xmlns="" val="4057381506"/>
                    </a:ext>
                  </a:extLst>
                </a:gridCol>
              </a:tblGrid>
              <a:tr h="418434">
                <a:tc>
                  <a:txBody>
                    <a:bodyPr/>
                    <a:lstStyle/>
                    <a:p>
                      <a:pPr lvl="0">
                        <a:buNone/>
                      </a:pPr>
                      <a:r>
                        <a:rPr lang="en-GB" sz="2400" b="1" i="0" u="none" strike="noStrike" noProof="0" dirty="0">
                          <a:solidFill>
                            <a:srgbClr val="000000"/>
                          </a:solidFill>
                          <a:latin typeface="Cambria"/>
                        </a:rPr>
                        <a:t>Think  </a:t>
                      </a:r>
                      <a:r>
                        <a:rPr lang="en-GB" sz="2400" b="1" i="0" u="none" strike="noStrike" noProof="0" dirty="0">
                          <a:solidFill>
                            <a:srgbClr val="FF0000"/>
                          </a:solidFill>
                          <a:latin typeface="Cambria"/>
                        </a:rPr>
                        <a:t>Humanly</a:t>
                      </a:r>
                      <a:endParaRPr lang="en-US" sz="2400" b="1" dirty="0">
                        <a:latin typeface="Cambria"/>
                      </a:endParaRPr>
                    </a:p>
                  </a:txBody>
                  <a:tcPr marL="95099" marR="95099" marT="47549" marB="47549"/>
                </a:tc>
                <a:tc>
                  <a:txBody>
                    <a:bodyPr/>
                    <a:lstStyle/>
                    <a:p>
                      <a:pPr lvl="0">
                        <a:buNone/>
                      </a:pPr>
                      <a:r>
                        <a:rPr lang="en-GB" sz="2400" b="1" i="0" u="none" strike="noStrike" noProof="0" dirty="0">
                          <a:solidFill>
                            <a:srgbClr val="000000"/>
                          </a:solidFill>
                          <a:latin typeface="Cambria"/>
                        </a:rPr>
                        <a:t>Think </a:t>
                      </a:r>
                      <a:r>
                        <a:rPr lang="en-GB" sz="2400" b="1" i="0" u="none" strike="noStrike" noProof="0" dirty="0">
                          <a:solidFill>
                            <a:srgbClr val="FF0000"/>
                          </a:solidFill>
                          <a:latin typeface="Cambria"/>
                        </a:rPr>
                        <a:t>Rationally</a:t>
                      </a:r>
                      <a:endParaRPr lang="en-US" sz="2400" b="1" dirty="0">
                        <a:latin typeface="Cambria"/>
                      </a:endParaRPr>
                    </a:p>
                  </a:txBody>
                  <a:tcPr marL="95099" marR="95099" marT="47549" marB="47549"/>
                </a:tc>
                <a:extLst>
                  <a:ext uri="{0D108BD9-81ED-4DB2-BD59-A6C34878D82A}">
                    <a16:rowId xmlns:a16="http://schemas.microsoft.com/office/drawing/2014/main" xmlns="" val="780464678"/>
                  </a:ext>
                </a:extLst>
              </a:tr>
              <a:tr h="418434">
                <a:tc>
                  <a:txBody>
                    <a:bodyPr/>
                    <a:lstStyle/>
                    <a:p>
                      <a:pPr lvl="0">
                        <a:buNone/>
                      </a:pPr>
                      <a:r>
                        <a:rPr lang="en-GB" sz="2400" b="1" i="0" u="none" strike="noStrike" noProof="0" dirty="0">
                          <a:solidFill>
                            <a:srgbClr val="000000"/>
                          </a:solidFill>
                          <a:latin typeface="Cambria"/>
                        </a:rPr>
                        <a:t>Acting/behaving </a:t>
                      </a:r>
                      <a:r>
                        <a:rPr lang="en-GB" sz="2400" b="1" i="0" u="none" strike="noStrike" noProof="0" dirty="0">
                          <a:solidFill>
                            <a:srgbClr val="FF0000"/>
                          </a:solidFill>
                          <a:latin typeface="Cambria"/>
                        </a:rPr>
                        <a:t>Humanly</a:t>
                      </a:r>
                      <a:endParaRPr lang="en-US" sz="2400" b="1" dirty="0">
                        <a:latin typeface="Cambria"/>
                      </a:endParaRPr>
                    </a:p>
                  </a:txBody>
                  <a:tcPr marL="95099" marR="95099" marT="47549" marB="47549"/>
                </a:tc>
                <a:tc>
                  <a:txBody>
                    <a:bodyPr/>
                    <a:lstStyle/>
                    <a:p>
                      <a:pPr lvl="0" algn="l">
                        <a:lnSpc>
                          <a:spcPct val="100000"/>
                        </a:lnSpc>
                        <a:spcBef>
                          <a:spcPts val="0"/>
                        </a:spcBef>
                        <a:spcAft>
                          <a:spcPts val="0"/>
                        </a:spcAft>
                        <a:buNone/>
                      </a:pPr>
                      <a:r>
                        <a:rPr lang="en-GB" sz="2400" b="1" i="0" u="none" strike="noStrike" noProof="0" dirty="0">
                          <a:solidFill>
                            <a:srgbClr val="000000"/>
                          </a:solidFill>
                          <a:latin typeface="Cambria"/>
                        </a:rPr>
                        <a:t>Acting/behaving </a:t>
                      </a:r>
                      <a:r>
                        <a:rPr lang="en-GB" sz="2400" b="1" i="0" u="none" strike="noStrike" noProof="0" dirty="0">
                          <a:solidFill>
                            <a:srgbClr val="FF0000"/>
                          </a:solidFill>
                          <a:latin typeface="Cambria"/>
                        </a:rPr>
                        <a:t>Rationally</a:t>
                      </a:r>
                      <a:endParaRPr lang="en-US" sz="2400" b="1" i="0" u="none" strike="noStrike" noProof="0" dirty="0">
                        <a:latin typeface="Cambria"/>
                      </a:endParaRPr>
                    </a:p>
                  </a:txBody>
                  <a:tcPr marL="95099" marR="95099" marT="47549" marB="47549"/>
                </a:tc>
                <a:extLst>
                  <a:ext uri="{0D108BD9-81ED-4DB2-BD59-A6C34878D82A}">
                    <a16:rowId xmlns:a16="http://schemas.microsoft.com/office/drawing/2014/main" xmlns="" val="3503696654"/>
                  </a:ext>
                </a:extLst>
              </a:tr>
            </a:tbl>
          </a:graphicData>
        </a:graphic>
      </p:graphicFrame>
      <p:sp>
        <p:nvSpPr>
          <p:cNvPr id="4" name="TextBox 3">
            <a:extLst>
              <a:ext uri="{FF2B5EF4-FFF2-40B4-BE49-F238E27FC236}">
                <a16:creationId xmlns:a16="http://schemas.microsoft.com/office/drawing/2014/main" xmlns="" id="{9CB2F473-9AB0-483C-9366-A1E308DCBBF0}"/>
              </a:ext>
            </a:extLst>
          </p:cNvPr>
          <p:cNvSpPr txBox="1"/>
          <p:nvPr/>
        </p:nvSpPr>
        <p:spPr>
          <a:xfrm>
            <a:off x="4523117" y="698740"/>
            <a:ext cx="688387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sz="2800" b="1" dirty="0">
                <a:latin typeface="Cambria"/>
                <a:cs typeface="Arial"/>
              </a:rPr>
              <a:t>Artificial Intelligence </a:t>
            </a:r>
            <a:r>
              <a:rPr lang="en-US" sz="2800" dirty="0">
                <a:latin typeface="Cambria"/>
                <a:cs typeface="Arial"/>
              </a:rPr>
              <a:t> is a branch of computer science by which we can create intelligent machines which can behave like a human, think like humans, and able to make decisions</a:t>
            </a:r>
            <a:r>
              <a:rPr lang="en-GB" sz="2800" dirty="0">
                <a:latin typeface="Cambria"/>
                <a:cs typeface="Arial"/>
              </a:rPr>
              <a:t>​</a:t>
            </a:r>
            <a:endParaRPr lang="en-US" sz="2800"/>
          </a:p>
          <a:p>
            <a:pPr algn="just"/>
            <a:endParaRPr lang="en-GB" sz="2800" dirty="0">
              <a:latin typeface="Cambria"/>
              <a:cs typeface="Arial"/>
            </a:endParaRPr>
          </a:p>
          <a:p>
            <a:pPr algn="just">
              <a:buChar char="•"/>
            </a:pPr>
            <a:r>
              <a:rPr lang="en-GB" sz="2800" dirty="0">
                <a:latin typeface="Cambria"/>
                <a:cs typeface="Arial"/>
              </a:rPr>
              <a:t>Artificial Intelligence is the study of systems that</a:t>
            </a:r>
            <a:r>
              <a:rPr lang="en-US" sz="2800" dirty="0">
                <a:latin typeface="Cambria"/>
                <a:cs typeface="Arial"/>
              </a:rPr>
              <a:t>​</a:t>
            </a:r>
          </a:p>
        </p:txBody>
      </p:sp>
    </p:spTree>
    <p:extLst>
      <p:ext uri="{BB962C8B-B14F-4D97-AF65-F5344CB8AC3E}">
        <p14:creationId xmlns:p14="http://schemas.microsoft.com/office/powerpoint/2010/main" val="2155939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46435" y="634921"/>
            <a:ext cx="11029616" cy="1013800"/>
          </a:xfrm>
        </p:spPr>
        <p:txBody>
          <a:bodyPr/>
          <a:lstStyle/>
          <a:p>
            <a:r>
              <a:rPr lang="en-US" altLang="en-US" dirty="0"/>
              <a:t>Acting humanly: Turing Test</a:t>
            </a:r>
          </a:p>
        </p:txBody>
      </p:sp>
      <p:sp>
        <p:nvSpPr>
          <p:cNvPr id="36867" name="Rectangle 3"/>
          <p:cNvSpPr>
            <a:spLocks noGrp="1" noChangeArrowheads="1"/>
          </p:cNvSpPr>
          <p:nvPr>
            <p:ph type="body" idx="1"/>
          </p:nvPr>
        </p:nvSpPr>
        <p:spPr>
          <a:xfrm>
            <a:off x="609600" y="1600201"/>
            <a:ext cx="6197600" cy="4530725"/>
          </a:xfrm>
        </p:spPr>
        <p:txBody>
          <a:bodyPr/>
          <a:lstStyle/>
          <a:p>
            <a:pPr algn="just"/>
            <a:r>
              <a:rPr lang="en-US" altLang="en-US" sz="2000" dirty="0">
                <a:latin typeface="Cambria" panose="02040503050406030204" pitchFamily="18" charset="0"/>
              </a:rPr>
              <a:t>Human beings are intelligent</a:t>
            </a:r>
          </a:p>
          <a:p>
            <a:pPr algn="just"/>
            <a:r>
              <a:rPr lang="en-US" altLang="en-US" sz="2000" dirty="0">
                <a:latin typeface="Cambria" panose="02040503050406030204" pitchFamily="18" charset="0"/>
              </a:rPr>
              <a:t>To be called intelligent, a machine must produce responses that are indistinguishable from those of a human</a:t>
            </a:r>
          </a:p>
          <a:p>
            <a:endParaRPr lang="en-US" altLang="en-US" dirty="0"/>
          </a:p>
          <a:p>
            <a:endParaRPr lang="en-US" altLang="en-US" dirty="0"/>
          </a:p>
          <a:p>
            <a:endParaRPr lang="en-US" altLang="en-US" dirty="0"/>
          </a:p>
          <a:p>
            <a:endParaRPr lang="en-US" altLang="en-US" dirty="0"/>
          </a:p>
          <a:p>
            <a:endParaRPr lang="en-US" altLang="en-US" dirty="0"/>
          </a:p>
          <a:p>
            <a:pPr>
              <a:buFont typeface="Wingdings" pitchFamily="2" charset="2"/>
              <a:buNone/>
            </a:pPr>
            <a:endParaRPr lang="en-US" altLang="en-US" dirty="0"/>
          </a:p>
        </p:txBody>
      </p:sp>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134" y="1822078"/>
            <a:ext cx="25400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9" name="Text Box 5"/>
          <p:cNvSpPr txBox="1">
            <a:spLocks noChangeArrowheads="1"/>
          </p:cNvSpPr>
          <p:nvPr/>
        </p:nvSpPr>
        <p:spPr bwMode="auto">
          <a:xfrm>
            <a:off x="9398806" y="4043084"/>
            <a:ext cx="16327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0"/>
              </a:spcBef>
              <a:defRPr>
                <a:solidFill>
                  <a:schemeClr val="tx1"/>
                </a:solidFill>
                <a:latin typeface="Arial" pitchFamily="34" charset="0"/>
              </a:defRPr>
            </a:lvl1pPr>
            <a:lvl2pPr>
              <a:spcBef>
                <a:spcPct val="0"/>
              </a:spcBef>
              <a:defRPr>
                <a:solidFill>
                  <a:schemeClr val="tx1"/>
                </a:solidFill>
                <a:latin typeface="Arial" pitchFamily="34" charset="0"/>
              </a:defRPr>
            </a:lvl2pPr>
            <a:lvl3pPr>
              <a:spcBef>
                <a:spcPct val="0"/>
              </a:spcBef>
              <a:defRPr>
                <a:solidFill>
                  <a:schemeClr val="tx1"/>
                </a:solidFill>
                <a:latin typeface="Arial" pitchFamily="34" charset="0"/>
              </a:defRPr>
            </a:lvl3pPr>
            <a:lvl4pPr>
              <a:spcBef>
                <a:spcPct val="0"/>
              </a:spcBef>
              <a:defRPr>
                <a:solidFill>
                  <a:schemeClr val="tx1"/>
                </a:solidFill>
                <a:latin typeface="Arial" pitchFamily="34" charset="0"/>
              </a:defRPr>
            </a:lvl4pPr>
            <a:lvl5pPr>
              <a:spcBef>
                <a:spcPct val="0"/>
              </a:spcBef>
              <a:defRPr>
                <a:solidFill>
                  <a:schemeClr val="tx1"/>
                </a:solidFill>
                <a:latin typeface="Arial" pitchFamily="34" charset="0"/>
              </a:defRPr>
            </a:lvl5pPr>
            <a:lvl6pPr fontAlgn="base">
              <a:spcBef>
                <a:spcPct val="0"/>
              </a:spcBef>
              <a:spcAft>
                <a:spcPct val="0"/>
              </a:spcAft>
              <a:defRPr>
                <a:solidFill>
                  <a:schemeClr val="tx1"/>
                </a:solidFill>
                <a:latin typeface="Arial" pitchFamily="34" charset="0"/>
              </a:defRPr>
            </a:lvl6pPr>
            <a:lvl7pPr fontAlgn="base">
              <a:spcBef>
                <a:spcPct val="0"/>
              </a:spcBef>
              <a:spcAft>
                <a:spcPct val="0"/>
              </a:spcAft>
              <a:defRPr>
                <a:solidFill>
                  <a:schemeClr val="tx1"/>
                </a:solidFill>
                <a:latin typeface="Arial" pitchFamily="34" charset="0"/>
              </a:defRPr>
            </a:lvl7pPr>
            <a:lvl8pPr fontAlgn="base">
              <a:spcBef>
                <a:spcPct val="0"/>
              </a:spcBef>
              <a:spcAft>
                <a:spcPct val="0"/>
              </a:spcAft>
              <a:defRPr>
                <a:solidFill>
                  <a:schemeClr val="tx1"/>
                </a:solidFill>
                <a:latin typeface="Arial" pitchFamily="34" charset="0"/>
              </a:defRPr>
            </a:lvl8pPr>
            <a:lvl9pPr fontAlgn="base">
              <a:spcBef>
                <a:spcPct val="0"/>
              </a:spcBef>
              <a:spcAft>
                <a:spcPct val="0"/>
              </a:spcAft>
              <a:defRPr>
                <a:solidFill>
                  <a:schemeClr val="tx1"/>
                </a:solidFill>
                <a:latin typeface="Arial" pitchFamily="34" charset="0"/>
              </a:defRPr>
            </a:lvl9pPr>
          </a:lstStyle>
          <a:p>
            <a:pPr marL="342900" marR="0" lvl="0" indent="-342900" algn="l" defTabSz="457200" rtl="0" eaLnBrk="1" fontAlgn="auto" latinLnBrk="0" hangingPunct="1">
              <a:lnSpc>
                <a:spcPct val="100000"/>
              </a:lnSpc>
              <a:spcBef>
                <a:spcPct val="20000"/>
              </a:spcBef>
              <a:spcAft>
                <a:spcPts val="0"/>
              </a:spcAft>
              <a:buClrTx/>
              <a:buSzTx/>
              <a:buFont typeface="Wingdings" pitchFamily="2" charset="2"/>
              <a:buNone/>
              <a:tabLst/>
              <a:defRPr/>
            </a:pPr>
            <a:r>
              <a:rPr kumimoji="0" lang="en-US" altLang="en-US" sz="2000" b="0" i="0" u="none" strike="noStrike" kern="1200" cap="none" spc="0" normalizeH="0" baseline="0" noProof="0" dirty="0">
                <a:ln>
                  <a:noFill/>
                </a:ln>
                <a:solidFill>
                  <a:prstClr val="black"/>
                </a:solidFill>
                <a:effectLst/>
                <a:uLnTx/>
                <a:uFillTx/>
                <a:latin typeface="Verdana" pitchFamily="34" charset="0"/>
                <a:ea typeface="+mn-ea"/>
                <a:cs typeface="+mn-cs"/>
              </a:rPr>
              <a:t>Alan Turing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45" y="3439085"/>
            <a:ext cx="6728106" cy="331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906871" y="4923971"/>
            <a:ext cx="3953435" cy="923330"/>
          </a:xfrm>
          <a:prstGeom prst="rect">
            <a:avLst/>
          </a:prstGeom>
          <a:noFill/>
        </p:spPr>
        <p:txBody>
          <a:bodyPr wrap="square" rtlCol="0">
            <a:spAutoFit/>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If interrogator cannot reliably distinguish human from computer then computer possess intelligence.</a:t>
            </a:r>
          </a:p>
        </p:txBody>
      </p:sp>
    </p:spTree>
    <p:extLst>
      <p:ext uri="{BB962C8B-B14F-4D97-AF65-F5344CB8AC3E}">
        <p14:creationId xmlns:p14="http://schemas.microsoft.com/office/powerpoint/2010/main" val="21011899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dirty="0"/>
              <a:t>AI Techniques: REQUIRED Capabilities to </a:t>
            </a:r>
            <a:r>
              <a:rPr lang="en-US" dirty="0" smtClean="0"/>
              <a:t>ACT humanly(</a:t>
            </a:r>
            <a:r>
              <a:rPr lang="en-US" dirty="0" err="1" smtClean="0"/>
              <a:t>turing</a:t>
            </a:r>
            <a:r>
              <a:rPr lang="en-US" dirty="0" smtClean="0"/>
              <a:t> </a:t>
            </a:r>
            <a:r>
              <a:rPr lang="en-US" dirty="0"/>
              <a:t>test)</a:t>
            </a:r>
          </a:p>
        </p:txBody>
      </p:sp>
      <p:graphicFrame>
        <p:nvGraphicFramePr>
          <p:cNvPr id="5" name="Content Placeholder 2">
            <a:extLst>
              <a:ext uri="{FF2B5EF4-FFF2-40B4-BE49-F238E27FC236}">
                <a16:creationId xmlns:a16="http://schemas.microsoft.com/office/drawing/2014/main" xmlns="" id="{47DBD04A-FB06-4B40-8560-7734720F949B}"/>
              </a:ext>
            </a:extLst>
          </p:cNvPr>
          <p:cNvGraphicFramePr>
            <a:graphicFrameLocks noGrp="1"/>
          </p:cNvGraphicFramePr>
          <p:nvPr>
            <p:ph idx="1"/>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31347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46435" y="634921"/>
            <a:ext cx="11029616" cy="1013800"/>
          </a:xfrm>
        </p:spPr>
        <p:txBody>
          <a:bodyPr/>
          <a:lstStyle/>
          <a:p>
            <a:r>
              <a:rPr lang="en-US" altLang="en-US" dirty="0"/>
              <a:t>Acting humanly: Turing Test</a:t>
            </a:r>
          </a:p>
        </p:txBody>
      </p:sp>
      <p:sp>
        <p:nvSpPr>
          <p:cNvPr id="36867" name="Rectangle 3"/>
          <p:cNvSpPr>
            <a:spLocks noGrp="1" noChangeArrowheads="1"/>
          </p:cNvSpPr>
          <p:nvPr>
            <p:ph type="body" idx="1"/>
          </p:nvPr>
        </p:nvSpPr>
        <p:spPr>
          <a:xfrm>
            <a:off x="612774" y="2875935"/>
            <a:ext cx="10966451" cy="3982066"/>
          </a:xfrm>
        </p:spPr>
        <p:txBody>
          <a:bodyPr>
            <a:normAutofit fontScale="85000" lnSpcReduction="20000"/>
          </a:bodyPr>
          <a:lstStyle/>
          <a:p>
            <a:pPr marL="0" indent="0" algn="just">
              <a:buNone/>
            </a:pPr>
            <a:r>
              <a:rPr lang="en-US" altLang="en-US" sz="2000" dirty="0">
                <a:latin typeface="Cambria" panose="02040503050406030204" pitchFamily="18" charset="0"/>
              </a:rPr>
              <a:t>The computer would need to possess the following capabilities:</a:t>
            </a:r>
          </a:p>
          <a:p>
            <a:pPr algn="just"/>
            <a:r>
              <a:rPr lang="en-US" altLang="en-US" sz="2000" b="1" dirty="0">
                <a:latin typeface="Cambria" panose="02040503050406030204" pitchFamily="18" charset="0"/>
              </a:rPr>
              <a:t>natural language processing </a:t>
            </a:r>
            <a:r>
              <a:rPr lang="en-US" altLang="en-US" sz="2000" dirty="0">
                <a:latin typeface="Cambria" panose="02040503050406030204" pitchFamily="18" charset="0"/>
              </a:rPr>
              <a:t>to enable it to communicate successfully in English (or some other human language);</a:t>
            </a:r>
          </a:p>
          <a:p>
            <a:pPr algn="just"/>
            <a:r>
              <a:rPr lang="en-US" altLang="en-US" sz="2000" b="1" dirty="0">
                <a:latin typeface="Cambria" panose="02040503050406030204" pitchFamily="18" charset="0"/>
              </a:rPr>
              <a:t>knowledge representation </a:t>
            </a:r>
            <a:r>
              <a:rPr lang="en-US" altLang="en-US" sz="2000" dirty="0">
                <a:latin typeface="Cambria" panose="02040503050406030204" pitchFamily="18" charset="0"/>
              </a:rPr>
              <a:t>to store information provided before or during the interrogation;</a:t>
            </a:r>
          </a:p>
          <a:p>
            <a:pPr algn="just"/>
            <a:r>
              <a:rPr lang="en-US" altLang="en-US" sz="2000" b="1" dirty="0">
                <a:latin typeface="Cambria" panose="02040503050406030204" pitchFamily="18" charset="0"/>
              </a:rPr>
              <a:t>automated reasoning </a:t>
            </a:r>
            <a:r>
              <a:rPr lang="en-US" altLang="en-US" sz="2000" dirty="0">
                <a:latin typeface="Cambria" panose="02040503050406030204" pitchFamily="18" charset="0"/>
              </a:rPr>
              <a:t>to use the stored information to answer questions and to draw </a:t>
            </a:r>
            <a:r>
              <a:rPr lang="en-US" altLang="en-US" sz="2000" dirty="0" smtClean="0">
                <a:latin typeface="Cambria" panose="02040503050406030204" pitchFamily="18" charset="0"/>
              </a:rPr>
              <a:t>new conclusions</a:t>
            </a:r>
            <a:r>
              <a:rPr lang="en-US" altLang="en-US" sz="2000" dirty="0">
                <a:latin typeface="Cambria" panose="02040503050406030204" pitchFamily="18" charset="0"/>
              </a:rPr>
              <a:t>;</a:t>
            </a:r>
          </a:p>
          <a:p>
            <a:pPr algn="just"/>
            <a:r>
              <a:rPr lang="en-US" altLang="en-US" sz="2000" b="1" dirty="0">
                <a:latin typeface="Cambria" panose="02040503050406030204" pitchFamily="18" charset="0"/>
              </a:rPr>
              <a:t>machine learning </a:t>
            </a:r>
            <a:r>
              <a:rPr lang="en-US" altLang="en-US" sz="2000" dirty="0">
                <a:latin typeface="Cambria" panose="02040503050406030204" pitchFamily="18" charset="0"/>
              </a:rPr>
              <a:t>to adapt to new circumstances and to detect and extrapolate patterns.</a:t>
            </a:r>
            <a:endParaRPr lang="en-US" altLang="en-US" dirty="0"/>
          </a:p>
          <a:p>
            <a:pPr marL="0" indent="0">
              <a:buNone/>
            </a:pPr>
            <a:r>
              <a:rPr lang="en-US" altLang="en-US" sz="2000" dirty="0">
                <a:latin typeface="Cambria" panose="02040503050406030204" pitchFamily="18" charset="0"/>
              </a:rPr>
              <a:t>The so-called total Turing Test includes a video signal so that the interrogator can test the subject's perceptual abilities, as well as the opportunity for the interrogator to pass physical objects "through the hatch.“</a:t>
            </a:r>
          </a:p>
          <a:p>
            <a:pPr marL="0" indent="0">
              <a:buNone/>
            </a:pPr>
            <a:r>
              <a:rPr lang="en-US" altLang="en-US" sz="2000" dirty="0">
                <a:latin typeface="Cambria" panose="02040503050406030204" pitchFamily="18" charset="0"/>
              </a:rPr>
              <a:t> To pass the total Turing Test, the computer will need</a:t>
            </a:r>
          </a:p>
          <a:p>
            <a:r>
              <a:rPr lang="en-US" altLang="en-US" dirty="0"/>
              <a:t>COMPUTER VISION computer vision to perceive objects, and</a:t>
            </a:r>
          </a:p>
          <a:p>
            <a:r>
              <a:rPr lang="en-US" altLang="en-US" dirty="0"/>
              <a:t>ROBOTICS </a:t>
            </a:r>
            <a:r>
              <a:rPr lang="en-US" altLang="en-US" dirty="0" err="1"/>
              <a:t>robotics</a:t>
            </a:r>
            <a:r>
              <a:rPr lang="en-US" altLang="en-US" dirty="0"/>
              <a:t> to move them about.</a:t>
            </a:r>
          </a:p>
          <a:p>
            <a:pPr marL="0" indent="0" algn="l">
              <a:buNone/>
            </a:pPr>
            <a:r>
              <a:rPr lang="en-US" sz="2100" dirty="0">
                <a:latin typeface="Cambria" panose="02040503050406030204" pitchFamily="18" charset="0"/>
              </a:rPr>
              <a:t>The issue of acting like a human comes up primarily when AI programs have to interact with people</a:t>
            </a:r>
            <a:endParaRPr lang="en-US" altLang="en-US" sz="2100" dirty="0">
              <a:latin typeface="Cambria" panose="02040503050406030204" pitchFamily="18" charset="0"/>
            </a:endParaRPr>
          </a:p>
          <a:p>
            <a:endParaRPr lang="en-US" altLang="en-US" dirty="0"/>
          </a:p>
          <a:p>
            <a:pPr>
              <a:buFont typeface="Wingdings" pitchFamily="2" charset="2"/>
              <a:buNone/>
            </a:pPr>
            <a:endParaRPr lang="en-US" altLang="en-US" dirty="0"/>
          </a:p>
        </p:txBody>
      </p:sp>
    </p:spTree>
    <p:extLst>
      <p:ext uri="{BB962C8B-B14F-4D97-AF65-F5344CB8AC3E}">
        <p14:creationId xmlns:p14="http://schemas.microsoft.com/office/powerpoint/2010/main" val="222149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457200" rtl="0" eaLnBrk="1" fontAlgn="auto" latinLnBrk="0" hangingPunct="1">
              <a:lnSpc>
                <a:spcPct val="100000"/>
              </a:lnSpc>
              <a:spcBef>
                <a:spcPts val="0"/>
              </a:spcBef>
              <a:spcAft>
                <a:spcPts val="0"/>
              </a:spcAft>
              <a:buClr>
                <a:srgbClr val="1A3260"/>
              </a:buClr>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a:xfrm>
            <a:off x="643468" y="1033389"/>
            <a:ext cx="4826256" cy="4825409"/>
          </a:xfrm>
        </p:spPr>
        <p:txBody>
          <a:bodyPr anchor="ctr">
            <a:normAutofit/>
          </a:bodyPr>
          <a:lstStyle/>
          <a:p>
            <a:r>
              <a:rPr lang="en-US" sz="5400" b="1" dirty="0">
                <a:solidFill>
                  <a:srgbClr val="FFFFFF"/>
                </a:solidFill>
              </a:rPr>
              <a:t>Think Humanly: cognitive modeling approach</a:t>
            </a:r>
            <a:endParaRPr lang="en-US" sz="5400" dirty="0">
              <a:solidFill>
                <a:srgbClr val="FFFFFF"/>
              </a:solidFill>
            </a:endParaRPr>
          </a:p>
        </p:txBody>
      </p:sp>
      <p:sp>
        <p:nvSpPr>
          <p:cNvPr id="12"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755769" y="1033390"/>
            <a:ext cx="4855037" cy="4825409"/>
          </a:xfrm>
          <a:ln w="57150">
            <a:noFill/>
          </a:ln>
        </p:spPr>
        <p:txBody>
          <a:bodyPr anchor="ctr">
            <a:normAutofit/>
          </a:bodyPr>
          <a:lstStyle/>
          <a:p>
            <a:pPr marL="305435" indent="-305435">
              <a:lnSpc>
                <a:spcPct val="90000"/>
              </a:lnSpc>
            </a:pPr>
            <a:r>
              <a:rPr lang="en-US" sz="1700">
                <a:solidFill>
                  <a:schemeClr val="accent2">
                    <a:lumMod val="50000"/>
                  </a:schemeClr>
                </a:solidFill>
                <a:latin typeface="Cambria" panose="02040503050406030204" pitchFamily="18" charset="0"/>
              </a:rPr>
              <a:t>To get inside the actual workings of human minds</a:t>
            </a:r>
            <a:endParaRPr lang="en-US" sz="1700">
              <a:solidFill>
                <a:schemeClr val="accent2">
                  <a:lumMod val="50000"/>
                </a:schemeClr>
              </a:solidFill>
            </a:endParaRPr>
          </a:p>
          <a:p>
            <a:pPr marL="305435" indent="-305435">
              <a:lnSpc>
                <a:spcPct val="90000"/>
              </a:lnSpc>
            </a:pPr>
            <a:r>
              <a:rPr lang="en-US" sz="1700">
                <a:solidFill>
                  <a:schemeClr val="accent2">
                    <a:lumMod val="50000"/>
                  </a:schemeClr>
                </a:solidFill>
                <a:latin typeface="Cambria" panose="02040503050406030204" pitchFamily="18" charset="0"/>
              </a:rPr>
              <a:t>Three ways to get inside the mind:</a:t>
            </a:r>
          </a:p>
          <a:p>
            <a:pPr marL="629920" lvl="1" indent="-305435">
              <a:lnSpc>
                <a:spcPct val="90000"/>
              </a:lnSpc>
            </a:pPr>
            <a:r>
              <a:rPr lang="en-US" sz="1700" b="1">
                <a:solidFill>
                  <a:schemeClr val="accent2">
                    <a:lumMod val="50000"/>
                  </a:schemeClr>
                </a:solidFill>
                <a:latin typeface="Cambria"/>
              </a:rPr>
              <a:t>Introspection: </a:t>
            </a:r>
            <a:r>
              <a:rPr lang="en-US" sz="1700">
                <a:solidFill>
                  <a:schemeClr val="accent2">
                    <a:lumMod val="50000"/>
                  </a:schemeClr>
                </a:solidFill>
                <a:latin typeface="Cambria"/>
              </a:rPr>
              <a:t>Trying to catch our own thoughts as they go by</a:t>
            </a:r>
            <a:endParaRPr lang="en-US" sz="1700" b="1">
              <a:solidFill>
                <a:schemeClr val="accent2">
                  <a:lumMod val="50000"/>
                </a:schemeClr>
              </a:solidFill>
              <a:latin typeface="Cambria"/>
            </a:endParaRPr>
          </a:p>
          <a:p>
            <a:pPr marL="629920" lvl="1" indent="-305435">
              <a:lnSpc>
                <a:spcPct val="90000"/>
              </a:lnSpc>
            </a:pPr>
            <a:r>
              <a:rPr lang="en-US" sz="1700" b="1">
                <a:solidFill>
                  <a:schemeClr val="accent2">
                    <a:lumMod val="50000"/>
                  </a:schemeClr>
                </a:solidFill>
                <a:latin typeface="Cambria"/>
              </a:rPr>
              <a:t>Psychological Experiments: </a:t>
            </a:r>
            <a:r>
              <a:rPr lang="en-US" sz="1700">
                <a:solidFill>
                  <a:schemeClr val="accent2">
                    <a:lumMod val="50000"/>
                  </a:schemeClr>
                </a:solidFill>
                <a:latin typeface="Cambria"/>
              </a:rPr>
              <a:t>observing a person in action</a:t>
            </a:r>
            <a:endParaRPr lang="en-US" sz="1700" b="1">
              <a:solidFill>
                <a:schemeClr val="accent2">
                  <a:lumMod val="50000"/>
                </a:schemeClr>
              </a:solidFill>
              <a:latin typeface="Cambria"/>
            </a:endParaRPr>
          </a:p>
          <a:p>
            <a:pPr marL="629920" lvl="1" indent="-305435">
              <a:lnSpc>
                <a:spcPct val="90000"/>
              </a:lnSpc>
            </a:pPr>
            <a:r>
              <a:rPr lang="en-US" sz="1700" b="1">
                <a:solidFill>
                  <a:schemeClr val="accent2">
                    <a:lumMod val="50000"/>
                  </a:schemeClr>
                </a:solidFill>
                <a:latin typeface="Cambria"/>
              </a:rPr>
              <a:t>Brain Imaging: </a:t>
            </a:r>
            <a:r>
              <a:rPr lang="en-US" sz="1700">
                <a:solidFill>
                  <a:schemeClr val="accent2">
                    <a:lumMod val="50000"/>
                  </a:schemeClr>
                </a:solidFill>
                <a:latin typeface="Cambria"/>
              </a:rPr>
              <a:t>observing the brain in action</a:t>
            </a:r>
          </a:p>
          <a:p>
            <a:pPr marL="629920" lvl="1" indent="-305435">
              <a:lnSpc>
                <a:spcPct val="90000"/>
              </a:lnSpc>
            </a:pPr>
            <a:endParaRPr lang="en-US" sz="1700">
              <a:solidFill>
                <a:schemeClr val="accent2">
                  <a:lumMod val="50000"/>
                </a:schemeClr>
              </a:solidFill>
              <a:latin typeface="Cambria" panose="02040503050406030204" pitchFamily="18" charset="0"/>
            </a:endParaRPr>
          </a:p>
          <a:p>
            <a:pPr marL="323850" lvl="1" indent="0">
              <a:lnSpc>
                <a:spcPct val="90000"/>
              </a:lnSpc>
              <a:buNone/>
            </a:pPr>
            <a:endParaRPr lang="en-US" sz="1700">
              <a:solidFill>
                <a:schemeClr val="accent2">
                  <a:lumMod val="50000"/>
                </a:schemeClr>
              </a:solidFill>
              <a:latin typeface="Cambria" panose="02040503050406030204" pitchFamily="18" charset="0"/>
            </a:endParaRPr>
          </a:p>
          <a:p>
            <a:pPr marL="0" indent="0">
              <a:lnSpc>
                <a:spcPct val="90000"/>
              </a:lnSpc>
              <a:buNone/>
            </a:pPr>
            <a:r>
              <a:rPr lang="en-US" sz="1700" b="1" i="1">
                <a:solidFill>
                  <a:schemeClr val="accent2">
                    <a:lumMod val="50000"/>
                  </a:schemeClr>
                </a:solidFill>
                <a:latin typeface="Cambria" panose="02040503050406030204" pitchFamily="18" charset="0"/>
              </a:rPr>
              <a:t>The interdisciplinary field of cognitive science brings together computer models from AI and experimental techniques from psychology to construct precise and testable theories of the human mind.</a:t>
            </a:r>
          </a:p>
          <a:p>
            <a:pPr marL="305435" indent="-305435">
              <a:lnSpc>
                <a:spcPct val="90000"/>
              </a:lnSpc>
            </a:pPr>
            <a:endParaRPr lang="en-US" sz="1700">
              <a:solidFill>
                <a:schemeClr val="accent2">
                  <a:lumMod val="50000"/>
                </a:schemeClr>
              </a:solidFill>
              <a:latin typeface="Cambria" panose="02040503050406030204" pitchFamily="18" charset="0"/>
            </a:endParaRPr>
          </a:p>
        </p:txBody>
      </p:sp>
    </p:spTree>
    <p:extLst>
      <p:ext uri="{BB962C8B-B14F-4D97-AF65-F5344CB8AC3E}">
        <p14:creationId xmlns:p14="http://schemas.microsoft.com/office/powerpoint/2010/main" val="2887872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ARTIFICIAL INTELLIGENCE INTRODUCTION</a:t>
            </a:r>
          </a:p>
        </p:txBody>
      </p:sp>
      <p:graphicFrame>
        <p:nvGraphicFramePr>
          <p:cNvPr id="6" name="Content Placeholder 5" descr="SmartArt">
            <a:extLst>
              <a:ext uri="{FF2B5EF4-FFF2-40B4-BE49-F238E27FC236}">
                <a16:creationId xmlns:a16="http://schemas.microsoft.com/office/drawing/2014/main" xmlns="" id="{BF629521-FFD2-45DA-9D1D-A5F09BD5A2D9}"/>
              </a:ext>
            </a:extLst>
          </p:cNvPr>
          <p:cNvGraphicFramePr>
            <a:graphicFrameLocks noGrp="1"/>
          </p:cNvGraphicFramePr>
          <p:nvPr>
            <p:ph idx="1"/>
            <p:extLst>
              <p:ext uri="{D42A27DB-BD31-4B8C-83A1-F6EECF244321}">
                <p14:modId xmlns:p14="http://schemas.microsoft.com/office/powerpoint/2010/main" val="4292199292"/>
              </p:ext>
            </p:extLst>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46552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46435" y="634921"/>
            <a:ext cx="11029616" cy="1013800"/>
          </a:xfrm>
        </p:spPr>
        <p:txBody>
          <a:bodyPr/>
          <a:lstStyle/>
          <a:p>
            <a:r>
              <a:rPr lang="en-US" altLang="en-US" dirty="0"/>
              <a:t>Thinking rationally: The laws of thought approach</a:t>
            </a:r>
          </a:p>
        </p:txBody>
      </p:sp>
      <p:sp>
        <p:nvSpPr>
          <p:cNvPr id="36867" name="Rectangle 3"/>
          <p:cNvSpPr>
            <a:spLocks noGrp="1" noChangeArrowheads="1"/>
          </p:cNvSpPr>
          <p:nvPr>
            <p:ph type="body" idx="1"/>
          </p:nvPr>
        </p:nvSpPr>
        <p:spPr>
          <a:xfrm>
            <a:off x="609600" y="2192103"/>
            <a:ext cx="10966451" cy="4530725"/>
          </a:xfrm>
        </p:spPr>
        <p:txBody>
          <a:bodyPr>
            <a:normAutofit/>
          </a:bodyPr>
          <a:lstStyle/>
          <a:p>
            <a:pPr algn="just"/>
            <a:r>
              <a:rPr lang="en-US" altLang="en-US" sz="2000" dirty="0">
                <a:latin typeface="Cambria" panose="02040503050406030204" pitchFamily="18" charset="0"/>
              </a:rPr>
              <a:t>Greek philosopher Aristotle was one of the first to attempt to codify "right thinking," that is, irrefutable reasoning processes. His famous syllogisms provided patterns for argument structures that always gave correct conclusions given correct premises. </a:t>
            </a:r>
          </a:p>
          <a:p>
            <a:pPr algn="just"/>
            <a:r>
              <a:rPr lang="en-US" altLang="en-US" sz="2000" dirty="0">
                <a:latin typeface="Cambria" panose="02040503050406030204" pitchFamily="18" charset="0"/>
              </a:rPr>
              <a:t>For example, "Socrates is a man; all men are mortal; therefore Socrates is mortal." </a:t>
            </a:r>
          </a:p>
          <a:p>
            <a:pPr algn="just"/>
            <a:r>
              <a:rPr lang="en-US" altLang="en-US" sz="2000" dirty="0">
                <a:latin typeface="Cambria" panose="02040503050406030204" pitchFamily="18" charset="0"/>
              </a:rPr>
              <a:t>These laws of thought were supposed to govern the operation of the mind, and initiated the field of logic.</a:t>
            </a:r>
          </a:p>
          <a:p>
            <a:pPr algn="just"/>
            <a:r>
              <a:rPr lang="en-US" altLang="en-US" sz="2000" dirty="0">
                <a:latin typeface="Cambria" panose="02040503050406030204" pitchFamily="18" charset="0"/>
              </a:rPr>
              <a:t>There are two main obstacles to this approach. First, it is not easy to take informal knowledge and state it in the formal terms required by logical notation. Second, there is a big difference between being able to solve a problem "in principle" and doing so in practice.</a:t>
            </a:r>
          </a:p>
          <a:p>
            <a:pPr algn="just"/>
            <a:r>
              <a:rPr lang="en-US" altLang="en-US" sz="2000" dirty="0">
                <a:latin typeface="Cambria" panose="02040503050406030204" pitchFamily="18" charset="0"/>
              </a:rPr>
              <a:t> Even problems with just a few dozen facts can exhaust the computational resources of any computer unless it has some guidance as to which reasoning steps to try first.</a:t>
            </a:r>
            <a:endParaRPr lang="en-US" altLang="en-US" dirty="0"/>
          </a:p>
        </p:txBody>
      </p:sp>
    </p:spTree>
    <p:extLst>
      <p:ext uri="{BB962C8B-B14F-4D97-AF65-F5344CB8AC3E}">
        <p14:creationId xmlns:p14="http://schemas.microsoft.com/office/powerpoint/2010/main" val="1110871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xmlns="" id="{A078A52F-85EA-4C0B-962B-D9D9DD4DD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xmlns="" id="{919797D5-5700-4683-B30A-5B4D56CB82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xmlns="" id="{4856A7B9-9801-42EC-A4C9-7E22A56EF5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xmlns="" id="{8AD54DB8-C150-4290-85D6-F5B0262BFE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3" name="Rectangle 142">
            <a:extLst>
              <a:ext uri="{FF2B5EF4-FFF2-40B4-BE49-F238E27FC236}">
                <a16:creationId xmlns:a16="http://schemas.microsoft.com/office/drawing/2014/main" xmlns="" id="{1858541D-2420-42BA-AE82-6F4C2C9532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xmlns="" id="{78305D22-9D29-496C-9D4A-9ED19F72DA2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3" y="453643"/>
            <a:ext cx="11298934" cy="5936922"/>
            <a:chOff x="446533" y="453643"/>
            <a:chExt cx="11298934" cy="5936922"/>
          </a:xfrm>
        </p:grpSpPr>
        <p:sp>
          <p:nvSpPr>
            <p:cNvPr id="146" name="Rectangle 145">
              <a:extLst>
                <a:ext uri="{FF2B5EF4-FFF2-40B4-BE49-F238E27FC236}">
                  <a16:creationId xmlns:a16="http://schemas.microsoft.com/office/drawing/2014/main" xmlns="" id="{A27040C2-2DE8-458B-B7BC-1ED5AE84A7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3" y="4199467"/>
              <a:ext cx="11296733" cy="21910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xmlns="" id="{199BD303-D1E8-4AF0-AB64-E765E7F09F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xmlns="" id="{713A7C3E-79D5-4261-ACEF-01D0DA633E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xmlns="" id="{C198D765-9CF7-454B-A89D-67139D11E2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p:cNvSpPr>
            <a:spLocks noGrp="1"/>
          </p:cNvSpPr>
          <p:nvPr>
            <p:ph type="title"/>
          </p:nvPr>
        </p:nvSpPr>
        <p:spPr>
          <a:xfrm>
            <a:off x="581191" y="4000698"/>
            <a:ext cx="10993549" cy="1475013"/>
          </a:xfrm>
        </p:spPr>
        <p:txBody>
          <a:bodyPr vert="horz" lIns="91440" tIns="45720" rIns="91440" bIns="45720" rtlCol="0" anchor="b">
            <a:normAutofit/>
          </a:bodyPr>
          <a:lstStyle/>
          <a:p>
            <a:r>
              <a:rPr lang="en-US" dirty="0">
                <a:solidFill>
                  <a:schemeClr val="bg1"/>
                </a:solidFill>
              </a:rPr>
              <a:t>Act Rationally : The rational Agent Approach</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274" r="-1" b="23722"/>
          <a:stretch/>
        </p:blipFill>
        <p:spPr bwMode="auto">
          <a:xfrm>
            <a:off x="446532" y="599725"/>
            <a:ext cx="11292143" cy="355725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45702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2" name="Rectangle 11">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43468" y="1033389"/>
            <a:ext cx="4826256" cy="4825409"/>
          </a:xfrm>
        </p:spPr>
        <p:txBody>
          <a:bodyPr anchor="ctr">
            <a:normAutofit/>
          </a:bodyPr>
          <a:lstStyle/>
          <a:p>
            <a:r>
              <a:rPr lang="en-US" sz="5400">
                <a:solidFill>
                  <a:srgbClr val="FFFFFF"/>
                </a:solidFill>
              </a:rPr>
              <a:t>AGENTS</a:t>
            </a:r>
          </a:p>
        </p:txBody>
      </p:sp>
      <p:sp>
        <p:nvSpPr>
          <p:cNvPr id="14" name="Rectangle 13">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p:cNvSpPr>
            <a:spLocks noGrp="1"/>
          </p:cNvSpPr>
          <p:nvPr>
            <p:ph idx="1"/>
          </p:nvPr>
        </p:nvSpPr>
        <p:spPr>
          <a:xfrm>
            <a:off x="6755769" y="1033390"/>
            <a:ext cx="4855037" cy="4825409"/>
          </a:xfrm>
          <a:ln w="57150">
            <a:noFill/>
          </a:ln>
        </p:spPr>
        <p:txBody>
          <a:bodyPr anchor="ctr">
            <a:normAutofit/>
          </a:bodyPr>
          <a:lstStyle/>
          <a:p>
            <a:pPr marL="305435" indent="-305435">
              <a:lnSpc>
                <a:spcPct val="90000"/>
              </a:lnSpc>
            </a:pPr>
            <a:r>
              <a:rPr lang="en-US" sz="1700">
                <a:solidFill>
                  <a:schemeClr val="accent2">
                    <a:lumMod val="50000"/>
                  </a:schemeClr>
                </a:solidFill>
                <a:latin typeface="Cambria"/>
              </a:rPr>
              <a:t>An </a:t>
            </a:r>
            <a:r>
              <a:rPr lang="en-US" sz="1700" b="1">
                <a:solidFill>
                  <a:schemeClr val="accent2">
                    <a:lumMod val="50000"/>
                  </a:schemeClr>
                </a:solidFill>
                <a:latin typeface="Cambria"/>
              </a:rPr>
              <a:t>agent </a:t>
            </a:r>
            <a:r>
              <a:rPr lang="en-US" sz="1700">
                <a:solidFill>
                  <a:schemeClr val="accent2">
                    <a:lumMod val="50000"/>
                  </a:schemeClr>
                </a:solidFill>
                <a:latin typeface="Cambria"/>
              </a:rPr>
              <a:t>is just something that acts.</a:t>
            </a:r>
          </a:p>
          <a:p>
            <a:pPr marL="305435" indent="-305435">
              <a:lnSpc>
                <a:spcPct val="90000"/>
              </a:lnSpc>
            </a:pPr>
            <a:r>
              <a:rPr lang="en-IN" sz="1700">
                <a:solidFill>
                  <a:schemeClr val="accent2">
                    <a:lumMod val="50000"/>
                  </a:schemeClr>
                </a:solidFill>
                <a:latin typeface="Cambria"/>
              </a:rPr>
              <a:t>Agents can be classified according to the environment in which they are like Intelligent Agents, Human Agent, Robotic agent, Biological Agents, Software/computer Agents, Hardware Agents, Interface Agents, Mobile Agents, Reactive Agents, Information Agents, Distributed Artificial Intelligence Agents DAI …</a:t>
            </a:r>
            <a:endParaRPr lang="en-US" sz="1700">
              <a:solidFill>
                <a:schemeClr val="accent2">
                  <a:lumMod val="50000"/>
                </a:schemeClr>
              </a:solidFill>
              <a:latin typeface="Cambria"/>
            </a:endParaRPr>
          </a:p>
          <a:p>
            <a:pPr marL="305435" indent="-305435">
              <a:lnSpc>
                <a:spcPct val="90000"/>
              </a:lnSpc>
            </a:pPr>
            <a:r>
              <a:rPr lang="en-US" sz="1700">
                <a:solidFill>
                  <a:schemeClr val="accent2">
                    <a:lumMod val="50000"/>
                  </a:schemeClr>
                </a:solidFill>
                <a:latin typeface="Cambria" panose="02040503050406030204" pitchFamily="18" charset="0"/>
              </a:rPr>
              <a:t>Computer Agents does:</a:t>
            </a:r>
          </a:p>
          <a:p>
            <a:pPr marL="629920" lvl="1" indent="-305435">
              <a:lnSpc>
                <a:spcPct val="90000"/>
              </a:lnSpc>
            </a:pPr>
            <a:r>
              <a:rPr lang="en-US" sz="1700">
                <a:solidFill>
                  <a:schemeClr val="accent2">
                    <a:lumMod val="50000"/>
                  </a:schemeClr>
                </a:solidFill>
                <a:latin typeface="Cambria" panose="02040503050406030204" pitchFamily="18" charset="0"/>
              </a:rPr>
              <a:t>operate autonomously</a:t>
            </a:r>
          </a:p>
          <a:p>
            <a:pPr marL="629920" lvl="1" indent="-305435">
              <a:lnSpc>
                <a:spcPct val="90000"/>
              </a:lnSpc>
            </a:pPr>
            <a:r>
              <a:rPr lang="en-US" sz="1700">
                <a:solidFill>
                  <a:schemeClr val="accent2">
                    <a:lumMod val="50000"/>
                  </a:schemeClr>
                </a:solidFill>
                <a:latin typeface="Cambria" panose="02040503050406030204" pitchFamily="18" charset="0"/>
              </a:rPr>
              <a:t>perceive their environment</a:t>
            </a:r>
          </a:p>
          <a:p>
            <a:pPr marL="629920" lvl="1" indent="-305435">
              <a:lnSpc>
                <a:spcPct val="90000"/>
              </a:lnSpc>
            </a:pPr>
            <a:r>
              <a:rPr lang="en-US" sz="1700">
                <a:solidFill>
                  <a:schemeClr val="accent2">
                    <a:lumMod val="50000"/>
                  </a:schemeClr>
                </a:solidFill>
                <a:latin typeface="Cambria" panose="02040503050406030204" pitchFamily="18" charset="0"/>
              </a:rPr>
              <a:t>persist over a prolonged time period</a:t>
            </a:r>
          </a:p>
          <a:p>
            <a:pPr marL="629920" lvl="1" indent="-305435">
              <a:lnSpc>
                <a:spcPct val="90000"/>
              </a:lnSpc>
            </a:pPr>
            <a:r>
              <a:rPr lang="en-US" sz="1700">
                <a:solidFill>
                  <a:schemeClr val="accent2">
                    <a:lumMod val="50000"/>
                  </a:schemeClr>
                </a:solidFill>
                <a:latin typeface="Cambria" panose="02040503050406030204" pitchFamily="18" charset="0"/>
              </a:rPr>
              <a:t>adapt to change</a:t>
            </a:r>
          </a:p>
          <a:p>
            <a:pPr marL="629920" lvl="1" indent="-305435">
              <a:lnSpc>
                <a:spcPct val="90000"/>
              </a:lnSpc>
            </a:pPr>
            <a:r>
              <a:rPr lang="en-US" sz="1700">
                <a:solidFill>
                  <a:schemeClr val="accent2">
                    <a:lumMod val="50000"/>
                  </a:schemeClr>
                </a:solidFill>
                <a:latin typeface="Cambria" panose="02040503050406030204" pitchFamily="18" charset="0"/>
              </a:rPr>
              <a:t>create and pursue goals</a:t>
            </a:r>
          </a:p>
        </p:txBody>
      </p:sp>
    </p:spTree>
    <p:extLst>
      <p:ext uri="{BB962C8B-B14F-4D97-AF65-F5344CB8AC3E}">
        <p14:creationId xmlns:p14="http://schemas.microsoft.com/office/powerpoint/2010/main" val="3954907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1192" y="702156"/>
            <a:ext cx="11029616" cy="1013800"/>
          </a:xfrm>
        </p:spPr>
        <p:txBody>
          <a:bodyPr>
            <a:normAutofit/>
          </a:bodyPr>
          <a:lstStyle/>
          <a:p>
            <a:r>
              <a:rPr lang="en-US" dirty="0" err="1"/>
              <a:t>ai</a:t>
            </a:r>
            <a:r>
              <a:rPr lang="en-US" dirty="0"/>
              <a:t> agents</a:t>
            </a:r>
          </a:p>
        </p:txBody>
      </p:sp>
      <p:sp>
        <p:nvSpPr>
          <p:cNvPr id="71" name="Rectangle 70">
            <a:extLst>
              <a:ext uri="{FF2B5EF4-FFF2-40B4-BE49-F238E27FC236}">
                <a16:creationId xmlns:a16="http://schemas.microsoft.com/office/drawing/2014/main" xmlns="" id="{3FE9758B-E361-4084-8D9F-729FA6C4AD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7225" y="3118722"/>
            <a:ext cx="4962525" cy="213388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
          </p:nvPr>
        </p:nvSpPr>
        <p:spPr>
          <a:xfrm>
            <a:off x="6206409" y="1921704"/>
            <a:ext cx="5735075" cy="4778927"/>
          </a:xfrm>
        </p:spPr>
        <p:txBody>
          <a:bodyPr>
            <a:normAutofit/>
          </a:bodyPr>
          <a:lstStyle/>
          <a:p>
            <a:pPr marL="0" indent="0">
              <a:lnSpc>
                <a:spcPct val="90000"/>
              </a:lnSpc>
              <a:buNone/>
            </a:pPr>
            <a:r>
              <a:rPr lang="en-US" sz="2400" b="1" i="1" dirty="0">
                <a:solidFill>
                  <a:srgbClr val="C00000"/>
                </a:solidFill>
                <a:latin typeface="Cambria"/>
              </a:rPr>
              <a:t>An agent is anything that can be viewed as perceiving its environment through sensors and acting upon that environment through actuator</a:t>
            </a:r>
            <a:r>
              <a:rPr lang="en-US" sz="2400" b="1" i="1" dirty="0">
                <a:latin typeface="Cambria"/>
              </a:rPr>
              <a:t>s </a:t>
            </a:r>
            <a:r>
              <a:rPr lang="en-US" sz="2400" i="1" dirty="0">
                <a:latin typeface="Cambria"/>
              </a:rPr>
              <a:t>- (Artificial Intelligence: A Modern Approach by Stuart Russell and Peter Norvig)</a:t>
            </a:r>
          </a:p>
          <a:p>
            <a:pPr marL="0" indent="0">
              <a:lnSpc>
                <a:spcPct val="90000"/>
              </a:lnSpc>
              <a:buNone/>
            </a:pPr>
            <a:r>
              <a:rPr lang="en-US" sz="2400" b="1">
                <a:latin typeface="Cambria"/>
                <a:ea typeface="Cambria"/>
              </a:rPr>
              <a:t>Intelligent Agent must</a:t>
            </a:r>
            <a:endParaRPr lang="en-US" sz="2400" b="1" dirty="0">
              <a:latin typeface="Cambria"/>
              <a:ea typeface="Cambria"/>
            </a:endParaRPr>
          </a:p>
          <a:p>
            <a:pPr marL="629920" lvl="1" indent="-305435">
              <a:lnSpc>
                <a:spcPct val="90000"/>
              </a:lnSpc>
            </a:pPr>
            <a:r>
              <a:rPr lang="en-US" sz="2200">
                <a:ea typeface="+mn-lt"/>
                <a:cs typeface="+mn-lt"/>
              </a:rPr>
              <a:t>Must sense </a:t>
            </a:r>
            <a:endParaRPr lang="en-US" sz="2200" i="1">
              <a:latin typeface="Cambria"/>
              <a:ea typeface="Cambria"/>
              <a:cs typeface="+mn-lt"/>
            </a:endParaRPr>
          </a:p>
          <a:p>
            <a:pPr marL="629920" lvl="1" indent="-305435">
              <a:lnSpc>
                <a:spcPct val="90000"/>
              </a:lnSpc>
            </a:pPr>
            <a:r>
              <a:rPr lang="en-US" sz="2200">
                <a:ea typeface="+mn-lt"/>
                <a:cs typeface="+mn-lt"/>
              </a:rPr>
              <a:t>Must act/react </a:t>
            </a:r>
            <a:endParaRPr lang="en-US" sz="2200" i="1">
              <a:latin typeface="Cambria"/>
              <a:ea typeface="Cambria"/>
              <a:cs typeface="+mn-lt"/>
            </a:endParaRPr>
          </a:p>
          <a:p>
            <a:pPr marL="629920" lvl="1" indent="-305435">
              <a:lnSpc>
                <a:spcPct val="90000"/>
              </a:lnSpc>
            </a:pPr>
            <a:r>
              <a:rPr lang="en-US" sz="2200">
                <a:ea typeface="+mn-lt"/>
                <a:cs typeface="+mn-lt"/>
              </a:rPr>
              <a:t>Must autonomous (to some extend) </a:t>
            </a:r>
            <a:endParaRPr lang="en-US" sz="2200" i="1">
              <a:latin typeface="Cambria"/>
              <a:ea typeface="Cambria"/>
              <a:cs typeface="+mn-lt"/>
            </a:endParaRPr>
          </a:p>
          <a:p>
            <a:pPr marL="629920" lvl="1" indent="-305435">
              <a:lnSpc>
                <a:spcPct val="90000"/>
              </a:lnSpc>
            </a:pPr>
            <a:r>
              <a:rPr lang="en-US" sz="2200">
                <a:ea typeface="+mn-lt"/>
                <a:cs typeface="+mn-lt"/>
              </a:rPr>
              <a:t>Must rational</a:t>
            </a:r>
            <a:endParaRPr lang="en-US" sz="2200" i="1">
              <a:latin typeface="Cambria"/>
              <a:ea typeface="Cambria"/>
            </a:endParaRPr>
          </a:p>
        </p:txBody>
      </p:sp>
    </p:spTree>
    <p:extLst>
      <p:ext uri="{BB962C8B-B14F-4D97-AF65-F5344CB8AC3E}">
        <p14:creationId xmlns:p14="http://schemas.microsoft.com/office/powerpoint/2010/main" val="12573864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609F79-A726-43D3-B00A-463A5A654289}"/>
              </a:ext>
            </a:extLst>
          </p:cNvPr>
          <p:cNvSpPr>
            <a:spLocks noGrp="1"/>
          </p:cNvSpPr>
          <p:nvPr>
            <p:ph type="title"/>
          </p:nvPr>
        </p:nvSpPr>
        <p:spPr/>
        <p:txBody>
          <a:bodyPr/>
          <a:lstStyle/>
          <a:p>
            <a:r>
              <a:rPr lang="en-US" dirty="0"/>
              <a:t>AI AGENT COMPONENTS</a:t>
            </a:r>
          </a:p>
        </p:txBody>
      </p:sp>
      <p:sp>
        <p:nvSpPr>
          <p:cNvPr id="3" name="Content Placeholder 2">
            <a:extLst>
              <a:ext uri="{FF2B5EF4-FFF2-40B4-BE49-F238E27FC236}">
                <a16:creationId xmlns:a16="http://schemas.microsoft.com/office/drawing/2014/main" xmlns="" id="{A450F54C-30F6-4AA0-810B-9C2592F0DEF6}"/>
              </a:ext>
            </a:extLst>
          </p:cNvPr>
          <p:cNvSpPr>
            <a:spLocks noGrp="1"/>
          </p:cNvSpPr>
          <p:nvPr>
            <p:ph idx="1"/>
          </p:nvPr>
        </p:nvSpPr>
        <p:spPr>
          <a:xfrm>
            <a:off x="408664" y="1921704"/>
            <a:ext cx="11647841" cy="4770981"/>
          </a:xfrm>
        </p:spPr>
        <p:txBody>
          <a:bodyPr vert="horz" lIns="91440" tIns="45720" rIns="91440" bIns="45720" rtlCol="0" anchor="ctr">
            <a:noAutofit/>
          </a:bodyPr>
          <a:lstStyle/>
          <a:p>
            <a:pPr marL="629920" lvl="1" indent="-305435">
              <a:lnSpc>
                <a:spcPct val="90000"/>
              </a:lnSpc>
            </a:pPr>
            <a:r>
              <a:rPr lang="en-IN" sz="2400" b="1" dirty="0">
                <a:solidFill>
                  <a:srgbClr val="FF0000"/>
                </a:solidFill>
                <a:latin typeface="Cambria"/>
              </a:rPr>
              <a:t>Sensors:</a:t>
            </a:r>
            <a:r>
              <a:rPr lang="en-IN" sz="2400" b="1" dirty="0">
                <a:solidFill>
                  <a:srgbClr val="FF0000"/>
                </a:solidFill>
                <a:latin typeface="Cambria"/>
                <a:ea typeface="+mn-lt"/>
                <a:cs typeface="+mn-lt"/>
              </a:rPr>
              <a:t> </a:t>
            </a:r>
            <a:r>
              <a:rPr lang="en-IN" sz="2400" b="1" dirty="0">
                <a:ea typeface="+mn-lt"/>
                <a:cs typeface="+mn-lt"/>
              </a:rPr>
              <a:t>An agent perceives its environment through sensors</a:t>
            </a:r>
            <a:r>
              <a:rPr lang="en-IN" sz="2400" dirty="0">
                <a:solidFill>
                  <a:srgbClr val="3D3D3D"/>
                </a:solidFill>
                <a:latin typeface="Gill Sans MT"/>
              </a:rPr>
              <a:t>. </a:t>
            </a:r>
            <a:r>
              <a:rPr lang="en-IN" sz="2400" dirty="0" err="1">
                <a:solidFill>
                  <a:srgbClr val="3D3D3D"/>
                </a:solidFill>
                <a:latin typeface="Gill Sans MT"/>
              </a:rPr>
              <a:t>Eg</a:t>
            </a:r>
            <a:r>
              <a:rPr lang="en-IN" sz="2400" dirty="0">
                <a:solidFill>
                  <a:srgbClr val="3D3D3D"/>
                </a:solidFill>
                <a:latin typeface="Gill Sans MT"/>
              </a:rPr>
              <a:t>: </a:t>
            </a:r>
            <a:r>
              <a:rPr lang="en-IN" sz="2400" b="1" dirty="0">
                <a:solidFill>
                  <a:srgbClr val="FF0000"/>
                </a:solidFill>
                <a:latin typeface="Cambria"/>
              </a:rPr>
              <a:t> </a:t>
            </a:r>
            <a:r>
              <a:rPr lang="en-IN" sz="2400" dirty="0">
                <a:latin typeface="Cambria"/>
              </a:rPr>
              <a:t>cameras, infrared range finders</a:t>
            </a:r>
            <a:endParaRPr lang="en-US" sz="2400" dirty="0">
              <a:ea typeface="+mn-lt"/>
              <a:cs typeface="+mn-lt"/>
            </a:endParaRPr>
          </a:p>
          <a:p>
            <a:pPr marL="629920" lvl="1" indent="-305435">
              <a:lnSpc>
                <a:spcPct val="90000"/>
              </a:lnSpc>
            </a:pPr>
            <a:r>
              <a:rPr lang="en-IN" sz="2400" b="1" dirty="0">
                <a:solidFill>
                  <a:srgbClr val="FF0000"/>
                </a:solidFill>
                <a:latin typeface="Cambria"/>
              </a:rPr>
              <a:t>Actuators:</a:t>
            </a:r>
            <a:r>
              <a:rPr lang="en-IN" sz="2400" b="1" dirty="0">
                <a:latin typeface="Cambria"/>
              </a:rPr>
              <a:t> Agent </a:t>
            </a:r>
            <a:r>
              <a:rPr lang="en-IN" sz="2400" dirty="0">
                <a:ea typeface="+mn-lt"/>
                <a:cs typeface="+mn-lt"/>
              </a:rPr>
              <a:t>can change the environment through actuators/ effectors </a:t>
            </a:r>
            <a:r>
              <a:rPr lang="en-IN" sz="2400" b="1" dirty="0" err="1">
                <a:latin typeface="Cambria"/>
              </a:rPr>
              <a:t>Eg</a:t>
            </a:r>
            <a:r>
              <a:rPr lang="en-IN" sz="2400" b="1" dirty="0">
                <a:latin typeface="Cambria"/>
              </a:rPr>
              <a:t>: </a:t>
            </a:r>
            <a:r>
              <a:rPr lang="en-IN" sz="2400" dirty="0">
                <a:latin typeface="Cambria"/>
              </a:rPr>
              <a:t>Motors</a:t>
            </a:r>
            <a:endParaRPr lang="en-US" sz="2400" dirty="0">
              <a:ea typeface="+mn-lt"/>
              <a:cs typeface="+mn-lt"/>
            </a:endParaRPr>
          </a:p>
          <a:p>
            <a:pPr marL="629920" lvl="1" indent="-305435">
              <a:lnSpc>
                <a:spcPct val="90000"/>
              </a:lnSpc>
            </a:pPr>
            <a:r>
              <a:rPr lang="en-US" sz="2400" b="1" dirty="0">
                <a:solidFill>
                  <a:srgbClr val="FF0000"/>
                </a:solidFill>
                <a:latin typeface="Cambria"/>
              </a:rPr>
              <a:t>Percept:</a:t>
            </a:r>
            <a:r>
              <a:rPr lang="en-US" sz="2400" b="1" dirty="0">
                <a:latin typeface="Cambria"/>
              </a:rPr>
              <a:t> </a:t>
            </a:r>
            <a:r>
              <a:rPr lang="en-US" sz="2400" dirty="0">
                <a:latin typeface="Gill Sans MT"/>
              </a:rPr>
              <a:t>The</a:t>
            </a:r>
            <a:r>
              <a:rPr lang="en-US" sz="2400" dirty="0">
                <a:ea typeface="+mn-lt"/>
                <a:cs typeface="+mn-lt"/>
              </a:rPr>
              <a:t> complete set of inputs at a given time for an agent is called a percept</a:t>
            </a:r>
          </a:p>
          <a:p>
            <a:pPr marL="629920" lvl="1" indent="-305435">
              <a:lnSpc>
                <a:spcPct val="90000"/>
              </a:lnSpc>
            </a:pPr>
            <a:r>
              <a:rPr lang="en-US" sz="2400" b="1" dirty="0">
                <a:solidFill>
                  <a:srgbClr val="FF0000"/>
                </a:solidFill>
                <a:latin typeface="Cambria"/>
              </a:rPr>
              <a:t> Percept sequence</a:t>
            </a:r>
            <a:r>
              <a:rPr lang="en-US" sz="2400" b="1" dirty="0">
                <a:latin typeface="Cambria"/>
              </a:rPr>
              <a:t>: T</a:t>
            </a:r>
            <a:r>
              <a:rPr lang="en-US" sz="2400" dirty="0">
                <a:latin typeface="Cambria"/>
              </a:rPr>
              <a:t>he complete history of everything the agent has perceived </a:t>
            </a:r>
            <a:endParaRPr lang="en-US" sz="2400" dirty="0">
              <a:ea typeface="+mn-lt"/>
              <a:cs typeface="+mn-lt"/>
            </a:endParaRPr>
          </a:p>
          <a:p>
            <a:pPr marL="629920" lvl="1" indent="-305435">
              <a:lnSpc>
                <a:spcPct val="90000"/>
              </a:lnSpc>
            </a:pPr>
            <a:r>
              <a:rPr lang="en-US" sz="2400" b="1" dirty="0">
                <a:solidFill>
                  <a:srgbClr val="FF0000"/>
                </a:solidFill>
                <a:latin typeface="Cambria"/>
              </a:rPr>
              <a:t>Agent function(</a:t>
            </a:r>
            <a:r>
              <a:rPr lang="en-IN" sz="2400" b="1" dirty="0">
                <a:solidFill>
                  <a:srgbClr val="FF0000"/>
                </a:solidFill>
                <a:latin typeface="Cambria"/>
              </a:rPr>
              <a:t>agent’s behaviour)</a:t>
            </a:r>
            <a:r>
              <a:rPr lang="en-IN" sz="2400" b="1" dirty="0">
                <a:latin typeface="Cambria"/>
              </a:rPr>
              <a:t> </a:t>
            </a:r>
            <a:r>
              <a:rPr lang="en-US" sz="2400" b="1" dirty="0">
                <a:latin typeface="Cambria"/>
              </a:rPr>
              <a:t> </a:t>
            </a:r>
            <a:r>
              <a:rPr lang="en-US" sz="2400" dirty="0"/>
              <a:t>maps from percept histories to actions:</a:t>
            </a:r>
            <a:r>
              <a:rPr lang="en-US" sz="2400" dirty="0">
                <a:latin typeface="Cambria"/>
              </a:rPr>
              <a:t> [f: p*  A] </a:t>
            </a:r>
            <a:endParaRPr lang="en-US" sz="2400" dirty="0">
              <a:ea typeface="+mn-lt"/>
              <a:cs typeface="+mn-lt"/>
            </a:endParaRPr>
          </a:p>
          <a:p>
            <a:pPr marL="629920" lvl="1" indent="-305435">
              <a:lnSpc>
                <a:spcPct val="90000"/>
              </a:lnSpc>
            </a:pPr>
            <a:r>
              <a:rPr lang="en-US" sz="2400" dirty="0">
                <a:latin typeface="Cambria"/>
              </a:rPr>
              <a:t> </a:t>
            </a:r>
            <a:r>
              <a:rPr lang="en-US" sz="2400" b="1" dirty="0">
                <a:solidFill>
                  <a:srgbClr val="FF0000"/>
                </a:solidFill>
                <a:latin typeface="Cambria"/>
              </a:rPr>
              <a:t>Agent program</a:t>
            </a:r>
            <a:r>
              <a:rPr lang="en-US" sz="2400" dirty="0">
                <a:latin typeface="Cambria"/>
              </a:rPr>
              <a:t> runs on the physical architecture to produce f . It is a concrete implementation</a:t>
            </a:r>
            <a:endParaRPr lang="en-IN" sz="2400" dirty="0">
              <a:ea typeface="+mn-lt"/>
              <a:cs typeface="+mn-lt"/>
            </a:endParaRPr>
          </a:p>
          <a:p>
            <a:pPr marL="629920" lvl="1" indent="-305435">
              <a:lnSpc>
                <a:spcPct val="90000"/>
              </a:lnSpc>
            </a:pPr>
            <a:r>
              <a:rPr lang="en-US" sz="2400" b="1" dirty="0">
                <a:solidFill>
                  <a:srgbClr val="FF0000"/>
                </a:solidFill>
                <a:latin typeface="Cambria"/>
              </a:rPr>
              <a:t>Action:</a:t>
            </a:r>
            <a:r>
              <a:rPr lang="en-US" sz="2400" dirty="0">
                <a:latin typeface="Cambria"/>
              </a:rPr>
              <a:t> </a:t>
            </a:r>
            <a:r>
              <a:rPr lang="en-US" sz="2400" dirty="0">
                <a:ea typeface="+mn-lt"/>
                <a:cs typeface="+mn-lt"/>
              </a:rPr>
              <a:t>An operation involving an actuator is called an action</a:t>
            </a:r>
            <a:endParaRPr lang="en-US" sz="2400" dirty="0">
              <a:latin typeface="Cambria"/>
            </a:endParaRPr>
          </a:p>
          <a:p>
            <a:pPr marL="305435" indent="-305435"/>
            <a:endParaRPr lang="en-US" dirty="0"/>
          </a:p>
        </p:txBody>
      </p:sp>
    </p:spTree>
    <p:extLst>
      <p:ext uri="{BB962C8B-B14F-4D97-AF65-F5344CB8AC3E}">
        <p14:creationId xmlns:p14="http://schemas.microsoft.com/office/powerpoint/2010/main" val="7169937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D728B0-CB8C-4B6E-8300-CCDC06CFE8F6}"/>
              </a:ext>
            </a:extLst>
          </p:cNvPr>
          <p:cNvSpPr>
            <a:spLocks noGrp="1"/>
          </p:cNvSpPr>
          <p:nvPr>
            <p:ph type="title"/>
          </p:nvPr>
        </p:nvSpPr>
        <p:spPr>
          <a:xfrm>
            <a:off x="581192" y="702156"/>
            <a:ext cx="11029616" cy="1013800"/>
          </a:xfrm>
        </p:spPr>
        <p:txBody>
          <a:bodyPr>
            <a:normAutofit/>
          </a:bodyPr>
          <a:lstStyle/>
          <a:p>
            <a:r>
              <a:rPr lang="en-US" dirty="0">
                <a:ea typeface="+mj-lt"/>
                <a:cs typeface="+mj-lt"/>
              </a:rPr>
              <a:t>Vacuum-Cleaner World</a:t>
            </a:r>
            <a:endParaRPr lang="en-US" dirty="0"/>
          </a:p>
        </p:txBody>
      </p:sp>
      <p:sp>
        <p:nvSpPr>
          <p:cNvPr id="9" name="Rectangle 8">
            <a:extLst>
              <a:ext uri="{FF2B5EF4-FFF2-40B4-BE49-F238E27FC236}">
                <a16:creationId xmlns:a16="http://schemas.microsoft.com/office/drawing/2014/main" xmlns="" id="{3FE9758B-E361-4084-8D9F-729FA6C4AD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drawing of a person&#10;&#10;Description automatically generated">
            <a:extLst>
              <a:ext uri="{FF2B5EF4-FFF2-40B4-BE49-F238E27FC236}">
                <a16:creationId xmlns:a16="http://schemas.microsoft.com/office/drawing/2014/main" xmlns="" id="{9F6598AB-C31D-4514-943C-89F3365E93B9}"/>
              </a:ext>
            </a:extLst>
          </p:cNvPr>
          <p:cNvPicPr>
            <a:picLocks noChangeAspect="1"/>
          </p:cNvPicPr>
          <p:nvPr/>
        </p:nvPicPr>
        <p:blipFill>
          <a:blip r:embed="rId2"/>
          <a:stretch>
            <a:fillRect/>
          </a:stretch>
        </p:blipFill>
        <p:spPr>
          <a:xfrm>
            <a:off x="657225" y="2914775"/>
            <a:ext cx="4962525" cy="2541781"/>
          </a:xfrm>
          <a:prstGeom prst="rect">
            <a:avLst/>
          </a:prstGeom>
        </p:spPr>
      </p:pic>
      <p:sp>
        <p:nvSpPr>
          <p:cNvPr id="3" name="Content Placeholder 2">
            <a:extLst>
              <a:ext uri="{FF2B5EF4-FFF2-40B4-BE49-F238E27FC236}">
                <a16:creationId xmlns:a16="http://schemas.microsoft.com/office/drawing/2014/main" xmlns="" id="{E687D0AB-8929-465F-8771-4E6854C86A0B}"/>
              </a:ext>
            </a:extLst>
          </p:cNvPr>
          <p:cNvSpPr>
            <a:spLocks noGrp="1"/>
          </p:cNvSpPr>
          <p:nvPr>
            <p:ph idx="1"/>
          </p:nvPr>
        </p:nvSpPr>
        <p:spPr>
          <a:xfrm>
            <a:off x="6335805" y="2180496"/>
            <a:ext cx="5275001" cy="4045683"/>
          </a:xfrm>
        </p:spPr>
        <p:txBody>
          <a:bodyPr>
            <a:normAutofit/>
          </a:bodyPr>
          <a:lstStyle/>
          <a:p>
            <a:pPr marL="305435" indent="-305435"/>
            <a:endParaRPr lang="en-US" sz="2400" dirty="0">
              <a:latin typeface="Cambria"/>
              <a:ea typeface="+mn-lt"/>
              <a:cs typeface="+mn-lt"/>
            </a:endParaRPr>
          </a:p>
          <a:p>
            <a:pPr marL="305435" indent="-305435"/>
            <a:r>
              <a:rPr lang="en-US" sz="2400" b="1" dirty="0">
                <a:solidFill>
                  <a:srgbClr val="FF0000"/>
                </a:solidFill>
                <a:latin typeface="Cambria"/>
                <a:ea typeface="+mn-lt"/>
                <a:cs typeface="+mn-lt"/>
              </a:rPr>
              <a:t>Percepts:</a:t>
            </a:r>
            <a:r>
              <a:rPr lang="en-US" sz="2400" dirty="0">
                <a:latin typeface="Cambria"/>
                <a:ea typeface="+mn-lt"/>
                <a:cs typeface="+mn-lt"/>
              </a:rPr>
              <a:t> location and contents,</a:t>
            </a:r>
          </a:p>
          <a:p>
            <a:pPr marL="0" indent="0">
              <a:buNone/>
            </a:pPr>
            <a:r>
              <a:rPr lang="en-US" sz="2400" dirty="0">
                <a:latin typeface="Cambria"/>
                <a:ea typeface="+mn-lt"/>
                <a:cs typeface="+mn-lt"/>
              </a:rPr>
              <a:t> e.g., [A, dirty]</a:t>
            </a:r>
            <a:endParaRPr lang="en-US" sz="2400">
              <a:latin typeface="Cambria"/>
            </a:endParaRPr>
          </a:p>
          <a:p>
            <a:pPr marL="305435" indent="-305435"/>
            <a:r>
              <a:rPr lang="en-US" sz="2400" b="1" dirty="0">
                <a:solidFill>
                  <a:srgbClr val="FF0000"/>
                </a:solidFill>
                <a:latin typeface="Cambria"/>
                <a:ea typeface="+mn-lt"/>
                <a:cs typeface="+mn-lt"/>
              </a:rPr>
              <a:t>Actions:</a:t>
            </a:r>
            <a:r>
              <a:rPr lang="en-US" sz="2400" dirty="0">
                <a:latin typeface="Cambria"/>
                <a:ea typeface="+mn-lt"/>
                <a:cs typeface="+mn-lt"/>
              </a:rPr>
              <a:t> Left, Right, Suck, </a:t>
            </a:r>
            <a:r>
              <a:rPr lang="en-US" sz="2400" dirty="0" err="1">
                <a:latin typeface="Cambria"/>
                <a:ea typeface="+mn-lt"/>
                <a:cs typeface="+mn-lt"/>
              </a:rPr>
              <a:t>NoOp</a:t>
            </a:r>
            <a:endParaRPr lang="en-US" sz="2400" dirty="0">
              <a:latin typeface="Cambria"/>
            </a:endParaRPr>
          </a:p>
          <a:p>
            <a:pPr marL="305435" indent="-305435"/>
            <a:r>
              <a:rPr lang="en-US" sz="2400" b="1" dirty="0">
                <a:solidFill>
                  <a:srgbClr val="FF0000"/>
                </a:solidFill>
                <a:latin typeface="Cambria"/>
              </a:rPr>
              <a:t>Agents Function:</a:t>
            </a:r>
            <a:r>
              <a:rPr lang="en-US" sz="2400" b="1" dirty="0">
                <a:solidFill>
                  <a:srgbClr val="FF0000"/>
                </a:solidFill>
                <a:latin typeface="Cambria"/>
                <a:ea typeface="+mn-lt"/>
                <a:cs typeface="+mn-lt"/>
              </a:rPr>
              <a:t> </a:t>
            </a:r>
            <a:r>
              <a:rPr lang="en-US" sz="2400" i="1" dirty="0">
                <a:ea typeface="+mn-lt"/>
                <a:cs typeface="+mn-lt"/>
              </a:rPr>
              <a:t>look-up table</a:t>
            </a:r>
          </a:p>
          <a:p>
            <a:pPr marL="305435" indent="-305435"/>
            <a:endParaRPr lang="en-US" sz="2400" b="1" dirty="0">
              <a:solidFill>
                <a:srgbClr val="FF0000"/>
              </a:solidFill>
              <a:latin typeface="Cambria"/>
            </a:endParaRPr>
          </a:p>
          <a:p>
            <a:pPr marL="305435" indent="-305435"/>
            <a:endParaRPr lang="en-US" sz="2400" dirty="0"/>
          </a:p>
        </p:txBody>
      </p:sp>
    </p:spTree>
    <p:extLst>
      <p:ext uri="{BB962C8B-B14F-4D97-AF65-F5344CB8AC3E}">
        <p14:creationId xmlns:p14="http://schemas.microsoft.com/office/powerpoint/2010/main" val="2846235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1E601D-8814-459E-A3CA-717C55F6A1F5}"/>
              </a:ext>
            </a:extLst>
          </p:cNvPr>
          <p:cNvSpPr>
            <a:spLocks noGrp="1"/>
          </p:cNvSpPr>
          <p:nvPr>
            <p:ph type="title"/>
          </p:nvPr>
        </p:nvSpPr>
        <p:spPr/>
        <p:txBody>
          <a:bodyPr/>
          <a:lstStyle/>
          <a:p>
            <a:r>
              <a:rPr lang="en-US" dirty="0">
                <a:ea typeface="+mj-lt"/>
                <a:cs typeface="+mj-lt"/>
              </a:rPr>
              <a:t>A Simple Agent Function</a:t>
            </a:r>
            <a:endParaRPr lang="en-US" dirty="0"/>
          </a:p>
        </p:txBody>
      </p:sp>
      <p:graphicFrame>
        <p:nvGraphicFramePr>
          <p:cNvPr id="5" name="Content Placeholder 4">
            <a:extLst>
              <a:ext uri="{FF2B5EF4-FFF2-40B4-BE49-F238E27FC236}">
                <a16:creationId xmlns:a16="http://schemas.microsoft.com/office/drawing/2014/main" xmlns="" id="{4AC10096-1F73-4875-871C-66FA79F03102}"/>
              </a:ext>
            </a:extLst>
          </p:cNvPr>
          <p:cNvGraphicFramePr>
            <a:graphicFrameLocks noGrp="1"/>
          </p:cNvGraphicFramePr>
          <p:nvPr>
            <p:ph idx="1"/>
            <p:extLst>
              <p:ext uri="{D42A27DB-BD31-4B8C-83A1-F6EECF244321}">
                <p14:modId xmlns:p14="http://schemas.microsoft.com/office/powerpoint/2010/main" val="2381737467"/>
              </p:ext>
            </p:extLst>
          </p:nvPr>
        </p:nvGraphicFramePr>
        <p:xfrm>
          <a:off x="581025" y="2181225"/>
          <a:ext cx="6630773" cy="4195457"/>
        </p:xfrm>
        <a:graphic>
          <a:graphicData uri="http://schemas.openxmlformats.org/drawingml/2006/table">
            <a:tbl>
              <a:tblPr firstRow="1" bandRow="1">
                <a:tableStyleId>{5C22544A-7EE6-4342-B048-85BDC9FD1C3A}</a:tableStyleId>
              </a:tblPr>
              <a:tblGrid>
                <a:gridCol w="5185606">
                  <a:extLst>
                    <a:ext uri="{9D8B030D-6E8A-4147-A177-3AD203B41FA5}">
                      <a16:colId xmlns:a16="http://schemas.microsoft.com/office/drawing/2014/main" xmlns="" val="4196017336"/>
                    </a:ext>
                  </a:extLst>
                </a:gridCol>
                <a:gridCol w="1445167">
                  <a:extLst>
                    <a:ext uri="{9D8B030D-6E8A-4147-A177-3AD203B41FA5}">
                      <a16:colId xmlns:a16="http://schemas.microsoft.com/office/drawing/2014/main" xmlns="" val="2902361070"/>
                    </a:ext>
                  </a:extLst>
                </a:gridCol>
              </a:tblGrid>
              <a:tr h="421538">
                <a:tc>
                  <a:txBody>
                    <a:bodyPr/>
                    <a:lstStyle/>
                    <a:p>
                      <a:pPr marL="91440">
                        <a:spcBef>
                          <a:spcPts val="345"/>
                        </a:spcBef>
                        <a:spcAft>
                          <a:spcPts val="0"/>
                        </a:spcAft>
                      </a:pPr>
                      <a:r>
                        <a:rPr lang="en-US" sz="1800" spc="-5" dirty="0">
                          <a:effectLst/>
                        </a:rPr>
                        <a:t>Percept</a:t>
                      </a:r>
                      <a:r>
                        <a:rPr lang="en-US" sz="1800" spc="15" dirty="0">
                          <a:effectLst/>
                        </a:rPr>
                        <a:t> </a:t>
                      </a:r>
                      <a:r>
                        <a:rPr lang="en-US" sz="1800" dirty="0">
                          <a:effectLst/>
                        </a:rPr>
                        <a:t>sequence</a:t>
                      </a:r>
                      <a:endParaRPr lang="en-US" dirty="0">
                        <a:effectLst/>
                      </a:endParaRPr>
                    </a:p>
                  </a:txBody>
                  <a:tcPr marL="0" marR="0" marT="0" marB="0" anchor="ctr"/>
                </a:tc>
                <a:tc>
                  <a:txBody>
                    <a:bodyPr/>
                    <a:lstStyle/>
                    <a:p>
                      <a:pPr marL="91440">
                        <a:spcBef>
                          <a:spcPts val="345"/>
                        </a:spcBef>
                        <a:spcAft>
                          <a:spcPts val="0"/>
                        </a:spcAft>
                      </a:pPr>
                      <a:r>
                        <a:rPr lang="en-US" sz="1800" spc="-5" dirty="0">
                          <a:effectLst/>
                        </a:rPr>
                        <a:t>Action</a:t>
                      </a:r>
                      <a:endParaRPr lang="en-US" dirty="0">
                        <a:effectLst/>
                      </a:endParaRPr>
                    </a:p>
                  </a:txBody>
                  <a:tcPr marL="0" marR="0" marT="0" marB="0" anchor="ctr"/>
                </a:tc>
                <a:extLst>
                  <a:ext uri="{0D108BD9-81ED-4DB2-BD59-A6C34878D82A}">
                    <a16:rowId xmlns:a16="http://schemas.microsoft.com/office/drawing/2014/main" xmlns="" val="3107779349"/>
                  </a:ext>
                </a:extLst>
              </a:tr>
              <a:tr h="318880">
                <a:tc>
                  <a:txBody>
                    <a:bodyPr/>
                    <a:lstStyle/>
                    <a:p>
                      <a:pPr marL="91440">
                        <a:spcBef>
                          <a:spcPts val="340"/>
                        </a:spcBef>
                        <a:spcAft>
                          <a:spcPts val="0"/>
                        </a:spcAft>
                      </a:pPr>
                      <a:r>
                        <a:rPr lang="en-US" sz="1600" spc="-5" dirty="0">
                          <a:effectLst/>
                        </a:rPr>
                        <a:t>[A,</a:t>
                      </a:r>
                      <a:r>
                        <a:rPr lang="en-US" sz="1600" dirty="0">
                          <a:effectLst/>
                        </a:rPr>
                        <a:t> </a:t>
                      </a:r>
                      <a:r>
                        <a:rPr lang="en-US" sz="1600" spc="-5" dirty="0">
                          <a:effectLst/>
                        </a:rPr>
                        <a:t>Clean]</a:t>
                      </a:r>
                      <a:endParaRPr lang="en-US" dirty="0">
                        <a:effectLst/>
                      </a:endParaRPr>
                    </a:p>
                  </a:txBody>
                  <a:tcPr marL="0" marR="0" marT="0" marB="0" anchor="ctr"/>
                </a:tc>
                <a:tc>
                  <a:txBody>
                    <a:bodyPr/>
                    <a:lstStyle/>
                    <a:p>
                      <a:pPr marL="0" algn="ctr">
                        <a:spcBef>
                          <a:spcPts val="0"/>
                        </a:spcBef>
                        <a:spcAft>
                          <a:spcPts val="0"/>
                        </a:spcAft>
                      </a:pPr>
                      <a:r>
                        <a:rPr lang="en-US" dirty="0">
                          <a:effectLst/>
                        </a:rPr>
                        <a:t> Right</a:t>
                      </a:r>
                      <a:endParaRPr lang="en-US" sz="8000" dirty="0">
                        <a:effectLst/>
                      </a:endParaRPr>
                    </a:p>
                  </a:txBody>
                  <a:tcPr marL="0" marR="0" marT="0" marB="0" anchor="ctr"/>
                </a:tc>
                <a:extLst>
                  <a:ext uri="{0D108BD9-81ED-4DB2-BD59-A6C34878D82A}">
                    <a16:rowId xmlns:a16="http://schemas.microsoft.com/office/drawing/2014/main" xmlns="" val="1329784240"/>
                  </a:ext>
                </a:extLst>
              </a:tr>
              <a:tr h="382656">
                <a:tc>
                  <a:txBody>
                    <a:bodyPr/>
                    <a:lstStyle/>
                    <a:p>
                      <a:pPr marL="91440">
                        <a:spcBef>
                          <a:spcPts val="345"/>
                        </a:spcBef>
                        <a:spcAft>
                          <a:spcPts val="0"/>
                        </a:spcAft>
                      </a:pPr>
                      <a:r>
                        <a:rPr lang="en-US" sz="1600" spc="-5" dirty="0">
                          <a:effectLst/>
                        </a:rPr>
                        <a:t>[A,</a:t>
                      </a:r>
                      <a:r>
                        <a:rPr lang="en-US" sz="1600" dirty="0">
                          <a:effectLst/>
                        </a:rPr>
                        <a:t> </a:t>
                      </a:r>
                      <a:r>
                        <a:rPr lang="en-US" sz="1600" spc="-10" dirty="0">
                          <a:effectLst/>
                        </a:rPr>
                        <a:t>Dirty]</a:t>
                      </a:r>
                      <a:endParaRPr lang="en-US" dirty="0">
                        <a:effectLst/>
                      </a:endParaRPr>
                    </a:p>
                  </a:txBody>
                  <a:tcPr marL="0" marR="0" marT="0" marB="0" anchor="ctr"/>
                </a:tc>
                <a:tc>
                  <a:txBody>
                    <a:bodyPr/>
                    <a:lstStyle/>
                    <a:p>
                      <a:pPr marL="0" lvl="0" algn="ctr">
                        <a:spcBef>
                          <a:spcPts val="0"/>
                        </a:spcBef>
                        <a:spcAft>
                          <a:spcPts val="0"/>
                        </a:spcAft>
                        <a:buNone/>
                      </a:pPr>
                      <a:r>
                        <a:rPr lang="en-US" dirty="0">
                          <a:effectLst/>
                        </a:rPr>
                        <a:t>Suck</a:t>
                      </a:r>
                    </a:p>
                  </a:txBody>
                  <a:tcPr marL="0" marR="0" marT="0" marB="0" anchor="ctr"/>
                </a:tc>
                <a:extLst>
                  <a:ext uri="{0D108BD9-81ED-4DB2-BD59-A6C34878D82A}">
                    <a16:rowId xmlns:a16="http://schemas.microsoft.com/office/drawing/2014/main" xmlns="" val="3672068446"/>
                  </a:ext>
                </a:extLst>
              </a:tr>
              <a:tr h="382656">
                <a:tc>
                  <a:txBody>
                    <a:bodyPr/>
                    <a:lstStyle/>
                    <a:p>
                      <a:pPr marL="91440">
                        <a:spcBef>
                          <a:spcPts val="340"/>
                        </a:spcBef>
                        <a:spcAft>
                          <a:spcPts val="0"/>
                        </a:spcAft>
                      </a:pPr>
                      <a:r>
                        <a:rPr lang="en-US" sz="1600" spc="-10" dirty="0">
                          <a:effectLst/>
                        </a:rPr>
                        <a:t>[B,</a:t>
                      </a:r>
                      <a:r>
                        <a:rPr lang="en-US" sz="1600" spc="15" dirty="0">
                          <a:effectLst/>
                        </a:rPr>
                        <a:t> </a:t>
                      </a:r>
                      <a:r>
                        <a:rPr lang="en-US" sz="1600" spc="-10" dirty="0">
                          <a:effectLst/>
                        </a:rPr>
                        <a:t>Clean]</a:t>
                      </a:r>
                      <a:endParaRPr lang="en-US" dirty="0">
                        <a:effectLst/>
                      </a:endParaRPr>
                    </a:p>
                  </a:txBody>
                  <a:tcPr marL="0" marR="0" marT="0" marB="0" anchor="ctr"/>
                </a:tc>
                <a:tc>
                  <a:txBody>
                    <a:bodyPr/>
                    <a:lstStyle/>
                    <a:p>
                      <a:pPr marL="0" lvl="0" algn="ctr">
                        <a:spcBef>
                          <a:spcPts val="0"/>
                        </a:spcBef>
                        <a:spcAft>
                          <a:spcPts val="0"/>
                        </a:spcAft>
                        <a:buNone/>
                      </a:pPr>
                      <a:r>
                        <a:rPr lang="en-US" dirty="0">
                          <a:effectLst/>
                        </a:rPr>
                        <a:t>Left</a:t>
                      </a:r>
                    </a:p>
                  </a:txBody>
                  <a:tcPr marL="0" marR="0" marT="0" marB="0" anchor="ctr"/>
                </a:tc>
                <a:extLst>
                  <a:ext uri="{0D108BD9-81ED-4DB2-BD59-A6C34878D82A}">
                    <a16:rowId xmlns:a16="http://schemas.microsoft.com/office/drawing/2014/main" xmlns="" val="989651224"/>
                  </a:ext>
                </a:extLst>
              </a:tr>
              <a:tr h="382656">
                <a:tc>
                  <a:txBody>
                    <a:bodyPr/>
                    <a:lstStyle/>
                    <a:p>
                      <a:pPr marL="91440">
                        <a:spcBef>
                          <a:spcPts val="340"/>
                        </a:spcBef>
                        <a:spcAft>
                          <a:spcPts val="0"/>
                        </a:spcAft>
                      </a:pPr>
                      <a:r>
                        <a:rPr lang="en-US" sz="1600" spc="-10" dirty="0">
                          <a:effectLst/>
                        </a:rPr>
                        <a:t>[B,</a:t>
                      </a:r>
                      <a:r>
                        <a:rPr lang="en-US" sz="1600" spc="15" dirty="0">
                          <a:effectLst/>
                        </a:rPr>
                        <a:t> </a:t>
                      </a:r>
                      <a:r>
                        <a:rPr lang="en-US" sz="1600" spc="-10" dirty="0">
                          <a:effectLst/>
                        </a:rPr>
                        <a:t>Dirty]</a:t>
                      </a:r>
                      <a:endParaRPr lang="en-US" dirty="0">
                        <a:effectLst/>
                      </a:endParaRPr>
                    </a:p>
                  </a:txBody>
                  <a:tcPr marL="0" marR="0" marT="0" marB="0" anchor="ctr"/>
                </a:tc>
                <a:tc>
                  <a:txBody>
                    <a:bodyPr/>
                    <a:lstStyle/>
                    <a:p>
                      <a:pPr marL="0" lvl="0" algn="ctr">
                        <a:spcBef>
                          <a:spcPts val="0"/>
                        </a:spcBef>
                        <a:spcAft>
                          <a:spcPts val="0"/>
                        </a:spcAft>
                        <a:buNone/>
                      </a:pPr>
                      <a:r>
                        <a:rPr lang="en-US" dirty="0">
                          <a:effectLst/>
                        </a:rPr>
                        <a:t>Suck</a:t>
                      </a:r>
                    </a:p>
                  </a:txBody>
                  <a:tcPr marL="0" marR="0" marT="0" marB="0" anchor="ctr"/>
                </a:tc>
                <a:extLst>
                  <a:ext uri="{0D108BD9-81ED-4DB2-BD59-A6C34878D82A}">
                    <a16:rowId xmlns:a16="http://schemas.microsoft.com/office/drawing/2014/main" xmlns="" val="775006034"/>
                  </a:ext>
                </a:extLst>
              </a:tr>
              <a:tr h="384883">
                <a:tc>
                  <a:txBody>
                    <a:bodyPr/>
                    <a:lstStyle/>
                    <a:p>
                      <a:pPr marL="91440">
                        <a:spcBef>
                          <a:spcPts val="340"/>
                        </a:spcBef>
                        <a:spcAft>
                          <a:spcPts val="0"/>
                        </a:spcAft>
                      </a:pPr>
                      <a:r>
                        <a:rPr lang="en-US" sz="1600" spc="-5" dirty="0">
                          <a:effectLst/>
                        </a:rPr>
                        <a:t>[A, </a:t>
                      </a:r>
                      <a:r>
                        <a:rPr lang="en-US" sz="1600" spc="-10" dirty="0">
                          <a:effectLst/>
                        </a:rPr>
                        <a:t>Clean], </a:t>
                      </a:r>
                      <a:r>
                        <a:rPr lang="en-US" sz="1600" spc="-5" dirty="0">
                          <a:effectLst/>
                        </a:rPr>
                        <a:t>[A,</a:t>
                      </a:r>
                      <a:r>
                        <a:rPr lang="en-US" sz="1600" spc="55" dirty="0">
                          <a:effectLst/>
                        </a:rPr>
                        <a:t> </a:t>
                      </a:r>
                      <a:r>
                        <a:rPr lang="en-US" sz="1600" spc="-10" dirty="0">
                          <a:effectLst/>
                        </a:rPr>
                        <a:t>Clean]</a:t>
                      </a:r>
                      <a:endParaRPr lang="en-US" dirty="0">
                        <a:effectLst/>
                      </a:endParaRPr>
                    </a:p>
                  </a:txBody>
                  <a:tcPr marL="0" marR="0" marT="0" marB="0" anchor="ctr"/>
                </a:tc>
                <a:tc>
                  <a:txBody>
                    <a:bodyPr/>
                    <a:lstStyle/>
                    <a:p>
                      <a:pPr marL="0" lvl="0" algn="ctr">
                        <a:spcBef>
                          <a:spcPts val="0"/>
                        </a:spcBef>
                        <a:spcAft>
                          <a:spcPts val="0"/>
                        </a:spcAft>
                        <a:buNone/>
                      </a:pPr>
                      <a:r>
                        <a:rPr lang="en-US" dirty="0">
                          <a:effectLst/>
                        </a:rPr>
                        <a:t>Right</a:t>
                      </a:r>
                    </a:p>
                  </a:txBody>
                  <a:tcPr marL="0" marR="0" marT="0" marB="0" anchor="ctr"/>
                </a:tc>
                <a:extLst>
                  <a:ext uri="{0D108BD9-81ED-4DB2-BD59-A6C34878D82A}">
                    <a16:rowId xmlns:a16="http://schemas.microsoft.com/office/drawing/2014/main" xmlns="" val="2342095927"/>
                  </a:ext>
                </a:extLst>
              </a:tr>
              <a:tr h="384883">
                <a:tc>
                  <a:txBody>
                    <a:bodyPr/>
                    <a:lstStyle/>
                    <a:p>
                      <a:pPr marL="91440">
                        <a:spcBef>
                          <a:spcPts val="340"/>
                        </a:spcBef>
                        <a:spcAft>
                          <a:spcPts val="0"/>
                        </a:spcAft>
                      </a:pPr>
                      <a:r>
                        <a:rPr lang="en-US" sz="1600" spc="-5" dirty="0">
                          <a:effectLst/>
                        </a:rPr>
                        <a:t>[A, </a:t>
                      </a:r>
                      <a:r>
                        <a:rPr lang="en-US" sz="1600" spc="-10" dirty="0">
                          <a:effectLst/>
                        </a:rPr>
                        <a:t>Clean], </a:t>
                      </a:r>
                      <a:r>
                        <a:rPr lang="en-US" sz="1600" spc="-5" dirty="0">
                          <a:effectLst/>
                        </a:rPr>
                        <a:t>[A,</a:t>
                      </a:r>
                      <a:r>
                        <a:rPr lang="en-US" sz="1600" spc="55" dirty="0">
                          <a:effectLst/>
                        </a:rPr>
                        <a:t> </a:t>
                      </a:r>
                      <a:r>
                        <a:rPr lang="en-US" sz="1600" spc="-10" dirty="0">
                          <a:effectLst/>
                        </a:rPr>
                        <a:t>Dirty]</a:t>
                      </a:r>
                      <a:endParaRPr lang="en-US" dirty="0">
                        <a:effectLst/>
                      </a:endParaRPr>
                    </a:p>
                  </a:txBody>
                  <a:tcPr marL="0" marR="0" marT="0" marB="0" anchor="ctr"/>
                </a:tc>
                <a:tc>
                  <a:txBody>
                    <a:bodyPr/>
                    <a:lstStyle/>
                    <a:p>
                      <a:pPr marL="0" lvl="0" algn="ctr">
                        <a:spcBef>
                          <a:spcPts val="0"/>
                        </a:spcBef>
                        <a:spcAft>
                          <a:spcPts val="0"/>
                        </a:spcAft>
                        <a:buNone/>
                      </a:pPr>
                      <a:r>
                        <a:rPr lang="en-US" dirty="0">
                          <a:effectLst/>
                        </a:rPr>
                        <a:t>Suck</a:t>
                      </a:r>
                    </a:p>
                  </a:txBody>
                  <a:tcPr marL="0" marR="0" marT="0" marB="0" anchor="ctr"/>
                </a:tc>
                <a:extLst>
                  <a:ext uri="{0D108BD9-81ED-4DB2-BD59-A6C34878D82A}">
                    <a16:rowId xmlns:a16="http://schemas.microsoft.com/office/drawing/2014/main" xmlns="" val="797299209"/>
                  </a:ext>
                </a:extLst>
              </a:tr>
              <a:tr h="382656">
                <a:tc>
                  <a:txBody>
                    <a:bodyPr/>
                    <a:lstStyle/>
                    <a:p>
                      <a:pPr marL="91440">
                        <a:spcBef>
                          <a:spcPts val="340"/>
                        </a:spcBef>
                        <a:spcAft>
                          <a:spcPts val="0"/>
                        </a:spcAft>
                      </a:pPr>
                      <a:r>
                        <a:rPr lang="en-US" sz="1600" dirty="0">
                          <a:effectLst/>
                        </a:rPr>
                        <a:t>…</a:t>
                      </a:r>
                      <a:endParaRPr lang="en-US" dirty="0">
                        <a:effectLst/>
                      </a:endParaRPr>
                    </a:p>
                  </a:txBody>
                  <a:tcPr marL="0" marR="0" marT="0" marB="0" anchor="ctr"/>
                </a:tc>
                <a:tc>
                  <a:txBody>
                    <a:bodyPr/>
                    <a:lstStyle/>
                    <a:p>
                      <a:pPr marL="0" lvl="0" algn="ctr">
                        <a:spcBef>
                          <a:spcPts val="0"/>
                        </a:spcBef>
                        <a:spcAft>
                          <a:spcPts val="0"/>
                        </a:spcAft>
                        <a:buNone/>
                      </a:pPr>
                      <a:endParaRPr lang="en-US" dirty="0">
                        <a:effectLst/>
                      </a:endParaRPr>
                    </a:p>
                  </a:txBody>
                  <a:tcPr marL="0" marR="0" marT="0" marB="0" anchor="ctr"/>
                </a:tc>
                <a:extLst>
                  <a:ext uri="{0D108BD9-81ED-4DB2-BD59-A6C34878D82A}">
                    <a16:rowId xmlns:a16="http://schemas.microsoft.com/office/drawing/2014/main" xmlns="" val="1427558557"/>
                  </a:ext>
                </a:extLst>
              </a:tr>
              <a:tr h="384883">
                <a:tc>
                  <a:txBody>
                    <a:bodyPr/>
                    <a:lstStyle/>
                    <a:p>
                      <a:pPr marL="91440">
                        <a:spcBef>
                          <a:spcPts val="340"/>
                        </a:spcBef>
                        <a:spcAft>
                          <a:spcPts val="0"/>
                        </a:spcAft>
                      </a:pPr>
                      <a:r>
                        <a:rPr lang="en-US" sz="1600" spc="-5" dirty="0">
                          <a:effectLst/>
                        </a:rPr>
                        <a:t>[A, </a:t>
                      </a:r>
                      <a:r>
                        <a:rPr lang="en-US" sz="1600" spc="-10" dirty="0">
                          <a:effectLst/>
                        </a:rPr>
                        <a:t>Clean], </a:t>
                      </a:r>
                      <a:r>
                        <a:rPr lang="en-US" sz="1600" spc="-5" dirty="0">
                          <a:effectLst/>
                        </a:rPr>
                        <a:t>[A, </a:t>
                      </a:r>
                      <a:r>
                        <a:rPr lang="en-US" sz="1600" spc="-10" dirty="0">
                          <a:effectLst/>
                        </a:rPr>
                        <a:t>Clean], </a:t>
                      </a:r>
                      <a:r>
                        <a:rPr lang="en-US" sz="1600" spc="-5" dirty="0">
                          <a:effectLst/>
                        </a:rPr>
                        <a:t>[A,</a:t>
                      </a:r>
                      <a:r>
                        <a:rPr lang="en-US" sz="1600" spc="95" dirty="0">
                          <a:effectLst/>
                        </a:rPr>
                        <a:t> </a:t>
                      </a:r>
                      <a:r>
                        <a:rPr lang="en-US" sz="1600" spc="-5" dirty="0">
                          <a:effectLst/>
                        </a:rPr>
                        <a:t>Clean]</a:t>
                      </a:r>
                      <a:endParaRPr lang="en-US" dirty="0">
                        <a:effectLst/>
                      </a:endParaRPr>
                    </a:p>
                  </a:txBody>
                  <a:tcPr marL="0" marR="0" marT="0" marB="0" anchor="ctr"/>
                </a:tc>
                <a:tc>
                  <a:txBody>
                    <a:bodyPr/>
                    <a:lstStyle/>
                    <a:p>
                      <a:pPr marL="0" lvl="0" algn="ctr">
                        <a:spcBef>
                          <a:spcPts val="0"/>
                        </a:spcBef>
                        <a:spcAft>
                          <a:spcPts val="0"/>
                        </a:spcAft>
                        <a:buNone/>
                      </a:pPr>
                      <a:r>
                        <a:rPr lang="en-US" dirty="0">
                          <a:effectLst/>
                        </a:rPr>
                        <a:t>Right</a:t>
                      </a:r>
                    </a:p>
                  </a:txBody>
                  <a:tcPr marL="0" marR="0" marT="0" marB="0" anchor="ctr"/>
                </a:tc>
                <a:extLst>
                  <a:ext uri="{0D108BD9-81ED-4DB2-BD59-A6C34878D82A}">
                    <a16:rowId xmlns:a16="http://schemas.microsoft.com/office/drawing/2014/main" xmlns="" val="4090314853"/>
                  </a:ext>
                </a:extLst>
              </a:tr>
              <a:tr h="384883">
                <a:tc>
                  <a:txBody>
                    <a:bodyPr/>
                    <a:lstStyle/>
                    <a:p>
                      <a:pPr marL="91440">
                        <a:spcBef>
                          <a:spcPts val="340"/>
                        </a:spcBef>
                        <a:spcAft>
                          <a:spcPts val="0"/>
                        </a:spcAft>
                      </a:pPr>
                      <a:r>
                        <a:rPr lang="en-US" sz="1600" spc="-5" dirty="0">
                          <a:effectLst/>
                        </a:rPr>
                        <a:t>[A, </a:t>
                      </a:r>
                      <a:r>
                        <a:rPr lang="en-US" sz="1600" spc="-10" dirty="0">
                          <a:effectLst/>
                        </a:rPr>
                        <a:t>Clean], </a:t>
                      </a:r>
                      <a:r>
                        <a:rPr lang="en-US" sz="1600" spc="-5" dirty="0">
                          <a:effectLst/>
                        </a:rPr>
                        <a:t>[A, </a:t>
                      </a:r>
                      <a:r>
                        <a:rPr lang="en-US" sz="1600" spc="-10" dirty="0">
                          <a:effectLst/>
                        </a:rPr>
                        <a:t>Clean], </a:t>
                      </a:r>
                      <a:r>
                        <a:rPr lang="en-US" sz="1600" spc="-5" dirty="0">
                          <a:effectLst/>
                        </a:rPr>
                        <a:t>[A,</a:t>
                      </a:r>
                      <a:r>
                        <a:rPr lang="en-US" sz="1600" spc="95" dirty="0">
                          <a:effectLst/>
                        </a:rPr>
                        <a:t> </a:t>
                      </a:r>
                      <a:r>
                        <a:rPr lang="en-US" sz="1600" spc="-10" dirty="0">
                          <a:effectLst/>
                        </a:rPr>
                        <a:t>Dirty]</a:t>
                      </a:r>
                      <a:endParaRPr lang="en-US" dirty="0">
                        <a:effectLst/>
                      </a:endParaRPr>
                    </a:p>
                  </a:txBody>
                  <a:tcPr marL="0" marR="0" marT="0" marB="0" anchor="ctr"/>
                </a:tc>
                <a:tc>
                  <a:txBody>
                    <a:bodyPr/>
                    <a:lstStyle/>
                    <a:p>
                      <a:pPr marL="0" lvl="0" algn="ctr">
                        <a:spcBef>
                          <a:spcPts val="0"/>
                        </a:spcBef>
                        <a:spcAft>
                          <a:spcPts val="0"/>
                        </a:spcAft>
                        <a:buNone/>
                      </a:pPr>
                      <a:r>
                        <a:rPr lang="en-US" dirty="0">
                          <a:effectLst/>
                        </a:rPr>
                        <a:t>Suck</a:t>
                      </a:r>
                    </a:p>
                  </a:txBody>
                  <a:tcPr marL="0" marR="0" marT="0" marB="0" anchor="ctr"/>
                </a:tc>
                <a:extLst>
                  <a:ext uri="{0D108BD9-81ED-4DB2-BD59-A6C34878D82A}">
                    <a16:rowId xmlns:a16="http://schemas.microsoft.com/office/drawing/2014/main" xmlns="" val="3573769428"/>
                  </a:ext>
                </a:extLst>
              </a:tr>
              <a:tr h="384883">
                <a:tc>
                  <a:txBody>
                    <a:bodyPr/>
                    <a:lstStyle/>
                    <a:p>
                      <a:pPr marL="91440">
                        <a:spcBef>
                          <a:spcPts val="340"/>
                        </a:spcBef>
                        <a:spcAft>
                          <a:spcPts val="0"/>
                        </a:spcAft>
                      </a:pPr>
                      <a:r>
                        <a:rPr lang="en-US" sz="1600" dirty="0">
                          <a:effectLst/>
                        </a:rPr>
                        <a:t>…</a:t>
                      </a:r>
                      <a:endParaRPr lang="en-US" dirty="0">
                        <a:effectLst/>
                      </a:endParaRPr>
                    </a:p>
                  </a:txBody>
                  <a:tcPr marL="0" marR="0" marT="0" marB="0" anchor="ctr"/>
                </a:tc>
                <a:tc>
                  <a:txBody>
                    <a:bodyPr/>
                    <a:lstStyle/>
                    <a:p>
                      <a:pPr marL="0" lvl="0" algn="ctr">
                        <a:spcBef>
                          <a:spcPts val="0"/>
                        </a:spcBef>
                        <a:spcAft>
                          <a:spcPts val="0"/>
                        </a:spcAft>
                        <a:buNone/>
                      </a:pPr>
                      <a:endParaRPr lang="en-US" dirty="0">
                        <a:effectLst/>
                      </a:endParaRPr>
                    </a:p>
                  </a:txBody>
                  <a:tcPr marL="0" marR="0" marT="0" marB="0" anchor="ctr"/>
                </a:tc>
                <a:extLst>
                  <a:ext uri="{0D108BD9-81ED-4DB2-BD59-A6C34878D82A}">
                    <a16:rowId xmlns:a16="http://schemas.microsoft.com/office/drawing/2014/main" xmlns="" val="2219910284"/>
                  </a:ext>
                </a:extLst>
              </a:tr>
            </a:tbl>
          </a:graphicData>
        </a:graphic>
      </p:graphicFrame>
      <p:pic>
        <p:nvPicPr>
          <p:cNvPr id="6" name="Picture 6" descr="A drawing of a person&#10;&#10;Description automatically generated">
            <a:extLst>
              <a:ext uri="{FF2B5EF4-FFF2-40B4-BE49-F238E27FC236}">
                <a16:creationId xmlns:a16="http://schemas.microsoft.com/office/drawing/2014/main" xmlns="" id="{D45AAA4A-4FD2-4934-8C9F-C9A3572978E5}"/>
              </a:ext>
            </a:extLst>
          </p:cNvPr>
          <p:cNvPicPr>
            <a:picLocks noChangeAspect="1"/>
          </p:cNvPicPr>
          <p:nvPr/>
        </p:nvPicPr>
        <p:blipFill>
          <a:blip r:embed="rId2"/>
          <a:stretch>
            <a:fillRect/>
          </a:stretch>
        </p:blipFill>
        <p:spPr>
          <a:xfrm>
            <a:off x="8082951" y="2186887"/>
            <a:ext cx="3746739" cy="3461887"/>
          </a:xfrm>
          <a:prstGeom prst="rect">
            <a:avLst/>
          </a:prstGeom>
        </p:spPr>
      </p:pic>
    </p:spTree>
    <p:extLst>
      <p:ext uri="{BB962C8B-B14F-4D97-AF65-F5344CB8AC3E}">
        <p14:creationId xmlns:p14="http://schemas.microsoft.com/office/powerpoint/2010/main" val="1581361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1033389"/>
            <a:ext cx="4826256" cy="4825409"/>
          </a:xfrm>
        </p:spPr>
        <p:txBody>
          <a:bodyPr anchor="ctr">
            <a:normAutofit/>
          </a:bodyPr>
          <a:lstStyle/>
          <a:p>
            <a:r>
              <a:rPr lang="en-US" sz="5400">
                <a:solidFill>
                  <a:srgbClr val="FFFFFF"/>
                </a:solidFill>
              </a:rPr>
              <a:t>Properties of AGENT</a:t>
            </a:r>
          </a:p>
        </p:txBody>
      </p:sp>
      <p:sp>
        <p:nvSpPr>
          <p:cNvPr id="12"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755769" y="1033390"/>
            <a:ext cx="4855037" cy="4825409"/>
          </a:xfrm>
          <a:ln w="57150">
            <a:noFill/>
          </a:ln>
        </p:spPr>
        <p:txBody>
          <a:bodyPr anchor="ctr">
            <a:normAutofit/>
          </a:bodyPr>
          <a:lstStyle/>
          <a:p>
            <a:r>
              <a:rPr lang="en-US" sz="2000" dirty="0">
                <a:solidFill>
                  <a:schemeClr val="accent2">
                    <a:lumMod val="50000"/>
                  </a:schemeClr>
                </a:solidFill>
              </a:rPr>
              <a:t>Rationality </a:t>
            </a:r>
          </a:p>
          <a:p>
            <a:r>
              <a:rPr lang="en-US" sz="2000" dirty="0">
                <a:solidFill>
                  <a:schemeClr val="accent2">
                    <a:lumMod val="50000"/>
                  </a:schemeClr>
                </a:solidFill>
              </a:rPr>
              <a:t>Autonomy </a:t>
            </a:r>
          </a:p>
          <a:p>
            <a:pPr marL="305435" indent="-305435"/>
            <a:r>
              <a:rPr lang="en-US" sz="2000" dirty="0">
                <a:solidFill>
                  <a:schemeClr val="accent2">
                    <a:lumMod val="50000"/>
                  </a:schemeClr>
                </a:solidFill>
              </a:rPr>
              <a:t>Reactivity.</a:t>
            </a:r>
            <a:endParaRPr lang="en-US" sz="2000" dirty="0">
              <a:solidFill>
                <a:schemeClr val="accent2">
                  <a:lumMod val="50000"/>
                </a:schemeClr>
              </a:solidFill>
              <a:latin typeface="Cambria" panose="02040503050406030204" pitchFamily="18" charset="0"/>
            </a:endParaRPr>
          </a:p>
          <a:p>
            <a:pPr marL="0" indent="0">
              <a:buNone/>
            </a:pPr>
            <a:endParaRPr lang="en-US" sz="2000" dirty="0">
              <a:solidFill>
                <a:schemeClr val="accent2">
                  <a:lumMod val="50000"/>
                </a:schemeClr>
              </a:solidFill>
              <a:latin typeface="Gill Sans MT"/>
            </a:endParaRPr>
          </a:p>
          <a:p>
            <a:endParaRPr lang="en-US" sz="2000" dirty="0">
              <a:solidFill>
                <a:schemeClr val="accent2">
                  <a:lumMod val="50000"/>
                </a:schemeClr>
              </a:solidFill>
            </a:endParaRPr>
          </a:p>
          <a:p>
            <a:endParaRPr lang="en-US" sz="2000" dirty="0">
              <a:solidFill>
                <a:schemeClr val="accent2">
                  <a:lumMod val="50000"/>
                </a:schemeClr>
              </a:solidFill>
            </a:endParaRPr>
          </a:p>
        </p:txBody>
      </p:sp>
    </p:spTree>
    <p:extLst>
      <p:ext uri="{BB962C8B-B14F-4D97-AF65-F5344CB8AC3E}">
        <p14:creationId xmlns:p14="http://schemas.microsoft.com/office/powerpoint/2010/main" val="42144016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2EB768-D6CB-492B-BC28-19020BAF67D2}"/>
              </a:ext>
            </a:extLst>
          </p:cNvPr>
          <p:cNvSpPr>
            <a:spLocks noGrp="1"/>
          </p:cNvSpPr>
          <p:nvPr>
            <p:ph type="title"/>
          </p:nvPr>
        </p:nvSpPr>
        <p:spPr>
          <a:xfrm>
            <a:off x="581192" y="702156"/>
            <a:ext cx="11029616" cy="1013800"/>
          </a:xfrm>
        </p:spPr>
        <p:txBody>
          <a:bodyPr>
            <a:normAutofit/>
          </a:bodyPr>
          <a:lstStyle/>
          <a:p>
            <a:r>
              <a:rPr lang="en-US">
                <a:solidFill>
                  <a:srgbClr val="FFFEFF"/>
                </a:solidFill>
                <a:ea typeface="+mj-lt"/>
                <a:cs typeface="+mj-lt"/>
              </a:rPr>
              <a:t>Rationality</a:t>
            </a:r>
            <a:endParaRPr lang="en-US">
              <a:solidFill>
                <a:srgbClr val="FFFEFF"/>
              </a:solidFill>
            </a:endParaRPr>
          </a:p>
        </p:txBody>
      </p:sp>
      <p:graphicFrame>
        <p:nvGraphicFramePr>
          <p:cNvPr id="5" name="Content Placeholder 2">
            <a:extLst>
              <a:ext uri="{FF2B5EF4-FFF2-40B4-BE49-F238E27FC236}">
                <a16:creationId xmlns:a16="http://schemas.microsoft.com/office/drawing/2014/main" xmlns="" id="{4BB6C846-63C5-4436-9A12-7EB025A87A31}"/>
              </a:ext>
            </a:extLst>
          </p:cNvPr>
          <p:cNvGraphicFramePr>
            <a:graphicFrameLocks noGrp="1"/>
          </p:cNvGraphicFramePr>
          <p:nvPr>
            <p:ph idx="1"/>
            <p:extLst>
              <p:ext uri="{D42A27DB-BD31-4B8C-83A1-F6EECF244321}">
                <p14:modId xmlns:p14="http://schemas.microsoft.com/office/powerpoint/2010/main" val="1304758827"/>
              </p:ext>
            </p:extLst>
          </p:nvPr>
        </p:nvGraphicFramePr>
        <p:xfrm>
          <a:off x="509138" y="1850546"/>
          <a:ext cx="11029950" cy="4842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6987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B4C527F-AA88-4BD2-819A-06921EEB49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F1BEFAC-BF22-4CF8-9B60-C1CACA905D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24276A96-D094-4F6A-B1B8-FCF811E786E7}"/>
              </a:ext>
            </a:extLst>
          </p:cNvPr>
          <p:cNvSpPr>
            <a:spLocks noGrp="1"/>
          </p:cNvSpPr>
          <p:nvPr>
            <p:ph type="title"/>
          </p:nvPr>
        </p:nvSpPr>
        <p:spPr>
          <a:xfrm>
            <a:off x="8369643" y="1037967"/>
            <a:ext cx="3054091" cy="4709131"/>
          </a:xfrm>
        </p:spPr>
        <p:txBody>
          <a:bodyPr anchor="ctr">
            <a:normAutofit/>
          </a:bodyPr>
          <a:lstStyle/>
          <a:p>
            <a:r>
              <a:rPr lang="en-US">
                <a:solidFill>
                  <a:srgbClr val="FFFEFF"/>
                </a:solidFill>
              </a:rPr>
              <a:t>RATIONALITY</a:t>
            </a:r>
          </a:p>
        </p:txBody>
      </p:sp>
      <p:graphicFrame>
        <p:nvGraphicFramePr>
          <p:cNvPr id="5" name="Content Placeholder 2">
            <a:extLst>
              <a:ext uri="{FF2B5EF4-FFF2-40B4-BE49-F238E27FC236}">
                <a16:creationId xmlns:a16="http://schemas.microsoft.com/office/drawing/2014/main" xmlns="" id="{9A5A247A-396B-470F-8EE5-542AB1107534}"/>
              </a:ext>
            </a:extLst>
          </p:cNvPr>
          <p:cNvGraphicFramePr>
            <a:graphicFrameLocks noGrp="1"/>
          </p:cNvGraphicFramePr>
          <p:nvPr>
            <p:ph idx="1"/>
            <p:extLst>
              <p:ext uri="{D42A27DB-BD31-4B8C-83A1-F6EECF244321}">
                <p14:modId xmlns:p14="http://schemas.microsoft.com/office/powerpoint/2010/main" val="2573026315"/>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142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E8BCA1D-ACDF-4D63-9AA0-366C4F8553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6228" y="1037967"/>
            <a:ext cx="3054091" cy="4709131"/>
          </a:xfrm>
        </p:spPr>
        <p:txBody>
          <a:bodyPr anchor="ctr">
            <a:normAutofit/>
          </a:bodyPr>
          <a:lstStyle/>
          <a:p>
            <a:r>
              <a:rPr lang="en-US">
                <a:solidFill>
                  <a:schemeClr val="accent1"/>
                </a:solidFill>
              </a:rPr>
              <a:t>Course objectives</a:t>
            </a:r>
          </a:p>
        </p:txBody>
      </p:sp>
      <p:sp>
        <p:nvSpPr>
          <p:cNvPr id="11" name="Rectangle 10">
            <a:extLst>
              <a:ext uri="{FF2B5EF4-FFF2-40B4-BE49-F238E27FC236}">
                <a16:creationId xmlns:a16="http://schemas.microsoft.com/office/drawing/2014/main" xmlns="" id="{5DB82E3F-D9C4-42E7-AABF-D760C2F561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xmlns="" id="{5F145784-B126-48E6-B33B-0BEA2EBF1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xmlns="" id="{06AD7FED-ECA8-4F84-9067-C1B1E9610F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74DF12F2-5059-41AC-A8BD-D5E115CDC2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xmlns="" id="{F56E6D3C-C0B0-4254-87FC-A0AC6C51A21F}"/>
              </a:ext>
            </a:extLst>
          </p:cNvPr>
          <p:cNvGraphicFramePr>
            <a:graphicFrameLocks noGrp="1"/>
          </p:cNvGraphicFramePr>
          <p:nvPr>
            <p:ph idx="1"/>
            <p:extLst>
              <p:ext uri="{D42A27DB-BD31-4B8C-83A1-F6EECF244321}">
                <p14:modId xmlns:p14="http://schemas.microsoft.com/office/powerpoint/2010/main" val="2301421205"/>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65428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CEEA8EC-90D5-4570-BED3-ABD45ACF1AA9}"/>
              </a:ext>
            </a:extLst>
          </p:cNvPr>
          <p:cNvSpPr>
            <a:spLocks noGrp="1"/>
          </p:cNvSpPr>
          <p:nvPr>
            <p:ph type="title"/>
          </p:nvPr>
        </p:nvSpPr>
        <p:spPr>
          <a:xfrm>
            <a:off x="7963094" y="1113764"/>
            <a:ext cx="3269749" cy="4624327"/>
          </a:xfrm>
        </p:spPr>
        <p:txBody>
          <a:bodyPr anchor="ctr">
            <a:normAutofit/>
          </a:bodyPr>
          <a:lstStyle/>
          <a:p>
            <a:r>
              <a:rPr lang="en-US" sz="3200">
                <a:solidFill>
                  <a:srgbClr val="FFFFFF"/>
                </a:solidFill>
                <a:ea typeface="+mj-lt"/>
                <a:cs typeface="+mj-lt"/>
              </a:rPr>
              <a:t>Autonomy </a:t>
            </a:r>
          </a:p>
        </p:txBody>
      </p:sp>
      <p:sp>
        <p:nvSpPr>
          <p:cNvPr id="3" name="Content Placeholder 2">
            <a:extLst>
              <a:ext uri="{FF2B5EF4-FFF2-40B4-BE49-F238E27FC236}">
                <a16:creationId xmlns:a16="http://schemas.microsoft.com/office/drawing/2014/main" xmlns="" id="{C8998208-4749-43C5-A72D-31DF12A5DA06}"/>
              </a:ext>
            </a:extLst>
          </p:cNvPr>
          <p:cNvSpPr>
            <a:spLocks noGrp="1"/>
          </p:cNvSpPr>
          <p:nvPr>
            <p:ph idx="1"/>
          </p:nvPr>
        </p:nvSpPr>
        <p:spPr>
          <a:xfrm>
            <a:off x="482218" y="581802"/>
            <a:ext cx="7057084" cy="5860779"/>
          </a:xfrm>
        </p:spPr>
        <p:txBody>
          <a:bodyPr vert="horz" lIns="91440" tIns="45720" rIns="91440" bIns="45720" rtlCol="0" anchor="ctr">
            <a:noAutofit/>
          </a:bodyPr>
          <a:lstStyle/>
          <a:p>
            <a:pPr marL="0" indent="0">
              <a:lnSpc>
                <a:spcPct val="90000"/>
              </a:lnSpc>
              <a:buNone/>
            </a:pPr>
            <a:r>
              <a:rPr lang="en-US" sz="2400" b="1" dirty="0">
                <a:solidFill>
                  <a:srgbClr val="C00000"/>
                </a:solidFill>
                <a:ea typeface="+mn-lt"/>
                <a:cs typeface="+mn-lt"/>
              </a:rPr>
              <a:t>DEFINITION:</a:t>
            </a:r>
            <a:r>
              <a:rPr lang="en-US" sz="2400" dirty="0">
                <a:ea typeface="+mn-lt"/>
                <a:cs typeface="+mn-lt"/>
              </a:rPr>
              <a:t> </a:t>
            </a:r>
            <a:r>
              <a:rPr lang="en-US" sz="2400" dirty="0">
                <a:solidFill>
                  <a:schemeClr val="accent6">
                    <a:lumMod val="75000"/>
                  </a:schemeClr>
                </a:solidFill>
                <a:ea typeface="+mn-lt"/>
                <a:cs typeface="+mn-lt"/>
              </a:rPr>
              <a:t>The </a:t>
            </a:r>
            <a:r>
              <a:rPr lang="en-US" sz="2400" b="1" dirty="0">
                <a:solidFill>
                  <a:schemeClr val="accent6">
                    <a:lumMod val="75000"/>
                  </a:schemeClr>
                </a:solidFill>
                <a:ea typeface="+mn-lt"/>
                <a:cs typeface="+mn-lt"/>
              </a:rPr>
              <a:t>autonomy </a:t>
            </a:r>
            <a:r>
              <a:rPr lang="en-US" sz="2400" dirty="0">
                <a:solidFill>
                  <a:schemeClr val="accent6">
                    <a:lumMod val="75000"/>
                  </a:schemeClr>
                </a:solidFill>
                <a:ea typeface="+mn-lt"/>
                <a:cs typeface="+mn-lt"/>
              </a:rPr>
              <a:t>of an agent is the extent to which its behavior is determined by its own experience(in dynamic unpredictable environments ), rather than knowledge of designer.</a:t>
            </a:r>
          </a:p>
          <a:p>
            <a:pPr marL="342900" indent="-342900">
              <a:lnSpc>
                <a:spcPct val="90000"/>
              </a:lnSpc>
            </a:pPr>
            <a:r>
              <a:rPr lang="en-US" sz="2400" dirty="0">
                <a:ea typeface="+mn-lt"/>
                <a:cs typeface="+mn-lt"/>
              </a:rPr>
              <a:t>Agents can perform actions in order to modify future percepts so as to obtain useful information: information gathering, exploration.</a:t>
            </a:r>
          </a:p>
          <a:p>
            <a:pPr marL="0" indent="0">
              <a:lnSpc>
                <a:spcPct val="90000"/>
              </a:lnSpc>
              <a:buNone/>
            </a:pPr>
            <a:r>
              <a:rPr lang="en-US" sz="2400" b="1" dirty="0">
                <a:ea typeface="+mn-lt"/>
                <a:cs typeface="+mn-lt"/>
              </a:rPr>
              <a:t>Extremes</a:t>
            </a:r>
            <a:endParaRPr lang="en-US" sz="2400" dirty="0">
              <a:ea typeface="+mn-lt"/>
              <a:cs typeface="+mn-lt"/>
            </a:endParaRPr>
          </a:p>
          <a:p>
            <a:pPr marL="305435" indent="-305435">
              <a:lnSpc>
                <a:spcPct val="90000"/>
              </a:lnSpc>
            </a:pPr>
            <a:r>
              <a:rPr lang="en-US" sz="2400" dirty="0">
                <a:ea typeface="+mn-lt"/>
                <a:cs typeface="+mn-lt"/>
              </a:rPr>
              <a:t>No autonomy – ignores environment/data</a:t>
            </a:r>
            <a:endParaRPr lang="en-US" sz="2400" dirty="0"/>
          </a:p>
          <a:p>
            <a:pPr marL="305435" indent="-305435">
              <a:lnSpc>
                <a:spcPct val="90000"/>
              </a:lnSpc>
            </a:pPr>
            <a:r>
              <a:rPr lang="en-US" sz="2400" dirty="0">
                <a:ea typeface="+mn-lt"/>
                <a:cs typeface="+mn-lt"/>
              </a:rPr>
              <a:t>Complete autonomy – must act randomly/no program</a:t>
            </a:r>
            <a:endParaRPr lang="en-US" sz="2400" dirty="0"/>
          </a:p>
          <a:p>
            <a:pPr marL="305435" indent="-305435">
              <a:lnSpc>
                <a:spcPct val="90000"/>
              </a:lnSpc>
              <a:buNone/>
            </a:pPr>
            <a:r>
              <a:rPr lang="en-US" sz="2400" dirty="0">
                <a:ea typeface="+mn-lt"/>
                <a:cs typeface="+mn-lt"/>
              </a:rPr>
              <a:t>Example: baby learning to crawl</a:t>
            </a:r>
            <a:endParaRPr lang="en-US" sz="2400" dirty="0"/>
          </a:p>
          <a:p>
            <a:pPr marL="305435" indent="-305435">
              <a:lnSpc>
                <a:spcPct val="90000"/>
              </a:lnSpc>
              <a:buNone/>
            </a:pPr>
            <a:r>
              <a:rPr lang="en-US" sz="2400" b="1" dirty="0">
                <a:ea typeface="+mn-lt"/>
                <a:cs typeface="+mn-lt"/>
              </a:rPr>
              <a:t>Ideal</a:t>
            </a:r>
          </a:p>
          <a:p>
            <a:pPr marL="305435" indent="-305435">
              <a:lnSpc>
                <a:spcPct val="90000"/>
              </a:lnSpc>
            </a:pPr>
            <a:r>
              <a:rPr lang="en-US" sz="2400" dirty="0">
                <a:ea typeface="+mn-lt"/>
                <a:cs typeface="+mn-lt"/>
              </a:rPr>
              <a:t>Idesign agents to have some autonomy</a:t>
            </a:r>
            <a:endParaRPr lang="en-US" sz="2400" dirty="0"/>
          </a:p>
          <a:p>
            <a:pPr marL="305435" indent="-305435">
              <a:lnSpc>
                <a:spcPct val="90000"/>
              </a:lnSpc>
            </a:pPr>
            <a:r>
              <a:rPr lang="en-US" sz="2400" dirty="0">
                <a:ea typeface="+mn-lt"/>
                <a:cs typeface="+mn-lt"/>
              </a:rPr>
              <a:t>Possibly become more autonomous with experience</a:t>
            </a:r>
            <a:endParaRPr lang="en-US" sz="2400" dirty="0"/>
          </a:p>
          <a:p>
            <a:pPr marL="0" indent="0">
              <a:lnSpc>
                <a:spcPct val="90000"/>
              </a:lnSpc>
              <a:buNone/>
            </a:pPr>
            <a:endParaRPr lang="en-US" dirty="0"/>
          </a:p>
        </p:txBody>
      </p:sp>
    </p:spTree>
    <p:extLst>
      <p:ext uri="{BB962C8B-B14F-4D97-AF65-F5344CB8AC3E}">
        <p14:creationId xmlns:p14="http://schemas.microsoft.com/office/powerpoint/2010/main" val="2405526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xmlns="" id="{2CEEA8EC-90D5-4570-BED3-ABD45ACF1AA9}"/>
              </a:ext>
            </a:extLst>
          </p:cNvPr>
          <p:cNvSpPr>
            <a:spLocks noGrp="1"/>
          </p:cNvSpPr>
          <p:nvPr>
            <p:ph type="title"/>
          </p:nvPr>
        </p:nvSpPr>
        <p:spPr>
          <a:xfrm>
            <a:off x="7963094" y="1113764"/>
            <a:ext cx="3269749" cy="4624327"/>
          </a:xfrm>
        </p:spPr>
        <p:txBody>
          <a:bodyPr anchor="ctr">
            <a:normAutofit/>
          </a:bodyPr>
          <a:lstStyle/>
          <a:p>
            <a:r>
              <a:rPr lang="en-US" sz="3200" dirty="0">
                <a:solidFill>
                  <a:srgbClr val="FFFFFF"/>
                </a:solidFill>
                <a:ea typeface="+mj-lt"/>
                <a:cs typeface="+mj-lt"/>
              </a:rPr>
              <a:t>Reactivity </a:t>
            </a:r>
          </a:p>
        </p:txBody>
      </p:sp>
      <p:sp>
        <p:nvSpPr>
          <p:cNvPr id="3" name="Content Placeholder 2">
            <a:extLst>
              <a:ext uri="{FF2B5EF4-FFF2-40B4-BE49-F238E27FC236}">
                <a16:creationId xmlns:a16="http://schemas.microsoft.com/office/drawing/2014/main" xmlns="" id="{C8998208-4749-43C5-A72D-31DF12A5DA06}"/>
              </a:ext>
            </a:extLst>
          </p:cNvPr>
          <p:cNvSpPr>
            <a:spLocks noGrp="1"/>
          </p:cNvSpPr>
          <p:nvPr>
            <p:ph idx="1"/>
          </p:nvPr>
        </p:nvSpPr>
        <p:spPr>
          <a:xfrm>
            <a:off x="482218" y="581802"/>
            <a:ext cx="7057084" cy="5860779"/>
          </a:xfrm>
        </p:spPr>
        <p:txBody>
          <a:bodyPr vert="horz" lIns="91440" tIns="45720" rIns="91440" bIns="45720" rtlCol="0" anchor="ctr">
            <a:noAutofit/>
          </a:bodyPr>
          <a:lstStyle/>
          <a:p>
            <a:pPr marL="0" indent="0">
              <a:lnSpc>
                <a:spcPct val="90000"/>
              </a:lnSpc>
              <a:buNone/>
            </a:pPr>
            <a:r>
              <a:rPr lang="en-US" sz="2400" b="1" dirty="0">
                <a:solidFill>
                  <a:srgbClr val="C00000"/>
                </a:solidFill>
                <a:ea typeface="+mn-lt"/>
                <a:cs typeface="+mn-lt"/>
              </a:rPr>
              <a:t>DEFINITION:</a:t>
            </a:r>
            <a:r>
              <a:rPr lang="en-US" sz="2400" dirty="0">
                <a:ea typeface="+mn-lt"/>
                <a:cs typeface="+mn-lt"/>
              </a:rPr>
              <a:t> </a:t>
            </a:r>
            <a:r>
              <a:rPr lang="en-US" sz="2400" dirty="0">
                <a:solidFill>
                  <a:schemeClr val="accent6">
                    <a:lumMod val="75000"/>
                  </a:schemeClr>
                </a:solidFill>
                <a:ea typeface="+mn-lt"/>
                <a:cs typeface="+mn-lt"/>
              </a:rPr>
              <a:t>A reactive system is one that maintains an ongoing interaction with its environment, and responds to changes that occur in it (in time for the response to be useful)</a:t>
            </a:r>
            <a:endParaRPr lang="en-US" sz="2400" dirty="0">
              <a:ea typeface="+mn-lt"/>
              <a:cs typeface="+mn-lt"/>
            </a:endParaRPr>
          </a:p>
          <a:p>
            <a:pPr marL="0" indent="0">
              <a:lnSpc>
                <a:spcPct val="90000"/>
              </a:lnSpc>
              <a:buNone/>
            </a:pPr>
            <a:r>
              <a:rPr lang="en-US" sz="2400" b="1" dirty="0">
                <a:ea typeface="+mn-lt"/>
                <a:cs typeface="+mn-lt"/>
              </a:rPr>
              <a:t>Ways to achieve reactivity</a:t>
            </a:r>
            <a:endParaRPr lang="en-US" sz="2400" dirty="0"/>
          </a:p>
          <a:p>
            <a:pPr algn="l"/>
            <a:r>
              <a:rPr lang="en-US" sz="3200" b="0" i="0" u="none" strike="noStrike" baseline="0" dirty="0">
                <a:solidFill>
                  <a:srgbClr val="00339B"/>
                </a:solidFill>
                <a:latin typeface="Arial" panose="020B0604020202020204" pitchFamily="34" charset="0"/>
              </a:rPr>
              <a:t>Reactive </a:t>
            </a:r>
            <a:r>
              <a:rPr lang="en-US" sz="3200" b="0" i="0" u="none" strike="noStrike" baseline="0" dirty="0">
                <a:solidFill>
                  <a:srgbClr val="000000"/>
                </a:solidFill>
                <a:latin typeface="Arial" panose="020B0604020202020204" pitchFamily="34" charset="0"/>
              </a:rPr>
              <a:t>architectures</a:t>
            </a:r>
          </a:p>
          <a:p>
            <a:pPr algn="l"/>
            <a:r>
              <a:rPr lang="en-US" sz="2400" b="0" i="0" u="none" strike="noStrike" baseline="0" dirty="0">
                <a:solidFill>
                  <a:srgbClr val="000000"/>
                </a:solidFill>
                <a:latin typeface="Arial" panose="020B0604020202020204" pitchFamily="34" charset="0"/>
              </a:rPr>
              <a:t>[Situation – Action] rules</a:t>
            </a:r>
          </a:p>
          <a:p>
            <a:pPr algn="l"/>
            <a:r>
              <a:rPr lang="en-US" sz="2400" b="0" i="0" u="none" strike="noStrike" baseline="0" dirty="0">
                <a:solidFill>
                  <a:srgbClr val="000000"/>
                </a:solidFill>
                <a:latin typeface="Arial" panose="020B0604020202020204" pitchFamily="34" charset="0"/>
              </a:rPr>
              <a:t>Layered, </a:t>
            </a:r>
            <a:r>
              <a:rPr lang="en-US" sz="2400" b="0" i="0" u="none" strike="noStrike" baseline="0" dirty="0" err="1">
                <a:solidFill>
                  <a:srgbClr val="000000"/>
                </a:solidFill>
                <a:latin typeface="Arial" panose="020B0604020202020204" pitchFamily="34" charset="0"/>
              </a:rPr>
              <a:t>behaviour</a:t>
            </a:r>
            <a:r>
              <a:rPr lang="en-US" sz="2400" b="0" i="0" u="none" strike="noStrike" baseline="0" dirty="0">
                <a:solidFill>
                  <a:srgbClr val="000000"/>
                </a:solidFill>
                <a:latin typeface="Arial" panose="020B0604020202020204" pitchFamily="34" charset="0"/>
              </a:rPr>
              <a:t>-based architectures</a:t>
            </a:r>
          </a:p>
          <a:p>
            <a:pPr algn="l"/>
            <a:r>
              <a:rPr lang="en-US" sz="3200" b="0" i="0" u="none" strike="noStrike" baseline="0" dirty="0">
                <a:solidFill>
                  <a:srgbClr val="00339B"/>
                </a:solidFill>
                <a:latin typeface="Arial" panose="020B0604020202020204" pitchFamily="34" charset="0"/>
              </a:rPr>
              <a:t>Deliberative </a:t>
            </a:r>
            <a:r>
              <a:rPr lang="en-US" sz="3200" b="0" i="0" u="none" strike="noStrike" baseline="0" dirty="0">
                <a:solidFill>
                  <a:srgbClr val="000000"/>
                </a:solidFill>
                <a:latin typeface="Arial" panose="020B0604020202020204" pitchFamily="34" charset="0"/>
              </a:rPr>
              <a:t>architectures</a:t>
            </a:r>
          </a:p>
          <a:p>
            <a:pPr algn="l"/>
            <a:r>
              <a:rPr lang="en-US" sz="2400" b="0" i="0" u="none" strike="noStrike" baseline="0" dirty="0">
                <a:solidFill>
                  <a:srgbClr val="000000"/>
                </a:solidFill>
                <a:latin typeface="Arial" panose="020B0604020202020204" pitchFamily="34" charset="0"/>
              </a:rPr>
              <a:t>Symbolic world model, long-term goals</a:t>
            </a:r>
          </a:p>
          <a:p>
            <a:pPr algn="l"/>
            <a:r>
              <a:rPr lang="en-US" sz="2400" b="0" i="0" u="none" strike="noStrike" baseline="0" dirty="0">
                <a:solidFill>
                  <a:srgbClr val="000000"/>
                </a:solidFill>
                <a:latin typeface="Arial" panose="020B0604020202020204" pitchFamily="34" charset="0"/>
              </a:rPr>
              <a:t>Reasoning, planning</a:t>
            </a:r>
          </a:p>
          <a:p>
            <a:pPr algn="l"/>
            <a:r>
              <a:rPr lang="en-US" sz="3200" b="0" i="0" u="none" strike="noStrike" baseline="0" dirty="0">
                <a:solidFill>
                  <a:srgbClr val="00339B"/>
                </a:solidFill>
                <a:latin typeface="Arial" panose="020B0604020202020204" pitchFamily="34" charset="0"/>
              </a:rPr>
              <a:t>Hybrid </a:t>
            </a:r>
            <a:r>
              <a:rPr lang="en-US" sz="3200" b="0" i="0" u="none" strike="noStrike" baseline="0" dirty="0">
                <a:solidFill>
                  <a:srgbClr val="000000"/>
                </a:solidFill>
                <a:latin typeface="Arial" panose="020B0604020202020204" pitchFamily="34" charset="0"/>
              </a:rPr>
              <a:t>architectures</a:t>
            </a:r>
          </a:p>
          <a:p>
            <a:pPr algn="l"/>
            <a:r>
              <a:rPr lang="en-US" sz="2400" b="0" i="0" u="none" strike="noStrike" baseline="0" dirty="0">
                <a:solidFill>
                  <a:srgbClr val="000000"/>
                </a:solidFill>
                <a:latin typeface="Arial" panose="020B0604020202020204" pitchFamily="34" charset="0"/>
              </a:rPr>
              <a:t>Reactive layer + deliberative layer</a:t>
            </a:r>
            <a:endParaRPr lang="en-US" dirty="0"/>
          </a:p>
        </p:txBody>
      </p:sp>
    </p:spTree>
    <p:extLst>
      <p:ext uri="{BB962C8B-B14F-4D97-AF65-F5344CB8AC3E}">
        <p14:creationId xmlns:p14="http://schemas.microsoft.com/office/powerpoint/2010/main" val="39140527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E8BCA1D-ACDF-4D63-9AA0-366C4F8553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D956F8D-5A44-4F5D-940A-115707FA585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PEAS ANALYSIS</a:t>
            </a:r>
          </a:p>
        </p:txBody>
      </p:sp>
      <p:sp>
        <p:nvSpPr>
          <p:cNvPr id="11" name="Rectangle 10">
            <a:extLst>
              <a:ext uri="{FF2B5EF4-FFF2-40B4-BE49-F238E27FC236}">
                <a16:creationId xmlns:a16="http://schemas.microsoft.com/office/drawing/2014/main" xmlns="" id="{5DB82E3F-D9C4-42E7-AABF-D760C2F561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xmlns="" id="{5F145784-B126-48E6-B33B-0BEA2EBF1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xmlns="" id="{06AD7FED-ECA8-4F84-9067-C1B1E9610F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74DF12F2-5059-41AC-A8BD-D5E115CDC2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xmlns="" id="{C8794B64-2303-41A9-AC35-A73E939538A1}"/>
              </a:ext>
            </a:extLst>
          </p:cNvPr>
          <p:cNvGraphicFramePr>
            <a:graphicFrameLocks noGrp="1"/>
          </p:cNvGraphicFramePr>
          <p:nvPr>
            <p:ph idx="1"/>
            <p:extLst>
              <p:ext uri="{D42A27DB-BD31-4B8C-83A1-F6EECF244321}">
                <p14:modId xmlns:p14="http://schemas.microsoft.com/office/powerpoint/2010/main" val="831758712"/>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14853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B4C527F-AA88-4BD2-819A-06921EEB49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F1BEFAC-BF22-4CF8-9B60-C1CACA905D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6E2F0CF0-5A2F-4641-AD4B-CAE26F362181}"/>
              </a:ext>
            </a:extLst>
          </p:cNvPr>
          <p:cNvSpPr>
            <a:spLocks noGrp="1"/>
          </p:cNvSpPr>
          <p:nvPr>
            <p:ph type="title"/>
          </p:nvPr>
        </p:nvSpPr>
        <p:spPr>
          <a:xfrm>
            <a:off x="8369643" y="1037967"/>
            <a:ext cx="3054091" cy="4709131"/>
          </a:xfrm>
        </p:spPr>
        <p:txBody>
          <a:bodyPr anchor="ctr">
            <a:normAutofit/>
          </a:bodyPr>
          <a:lstStyle/>
          <a:p>
            <a:r>
              <a:rPr lang="en-US">
                <a:solidFill>
                  <a:srgbClr val="FFFEFF"/>
                </a:solidFill>
              </a:rPr>
              <a:t>PEAS</a:t>
            </a:r>
          </a:p>
        </p:txBody>
      </p:sp>
      <p:graphicFrame>
        <p:nvGraphicFramePr>
          <p:cNvPr id="5" name="Content Placeholder 2">
            <a:extLst>
              <a:ext uri="{FF2B5EF4-FFF2-40B4-BE49-F238E27FC236}">
                <a16:creationId xmlns:a16="http://schemas.microsoft.com/office/drawing/2014/main" xmlns="" id="{88A2887B-14F4-4C45-B1D8-369793F379DC}"/>
              </a:ext>
            </a:extLst>
          </p:cNvPr>
          <p:cNvGraphicFramePr>
            <a:graphicFrameLocks noGrp="1"/>
          </p:cNvGraphicFramePr>
          <p:nvPr>
            <p:ph idx="1"/>
            <p:extLst>
              <p:ext uri="{D42A27DB-BD31-4B8C-83A1-F6EECF244321}">
                <p14:modId xmlns:p14="http://schemas.microsoft.com/office/powerpoint/2010/main" val="68908889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976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BB4C527F-AA88-4BD2-819A-06921EEB49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F1BEFAC-BF22-4CF8-9B60-C1CACA905D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51380100-9286-45AD-B538-75A9C22DFDFA}"/>
              </a:ext>
            </a:extLst>
          </p:cNvPr>
          <p:cNvSpPr>
            <a:spLocks noGrp="1"/>
          </p:cNvSpPr>
          <p:nvPr>
            <p:ph type="title"/>
          </p:nvPr>
        </p:nvSpPr>
        <p:spPr>
          <a:xfrm>
            <a:off x="8369643" y="1037967"/>
            <a:ext cx="3054091" cy="4709131"/>
          </a:xfrm>
        </p:spPr>
        <p:txBody>
          <a:bodyPr anchor="ctr">
            <a:normAutofit/>
          </a:bodyPr>
          <a:lstStyle/>
          <a:p>
            <a:r>
              <a:rPr lang="en-US" b="1">
                <a:solidFill>
                  <a:srgbClr val="FFFEFF"/>
                </a:solidFill>
                <a:ea typeface="+mj-lt"/>
                <a:cs typeface="+mj-lt"/>
              </a:rPr>
              <a:t>PERFORMANCE MEASURES</a:t>
            </a:r>
            <a:endParaRPr lang="en-US">
              <a:solidFill>
                <a:srgbClr val="FFFEFF"/>
              </a:solidFill>
            </a:endParaRPr>
          </a:p>
        </p:txBody>
      </p:sp>
      <p:graphicFrame>
        <p:nvGraphicFramePr>
          <p:cNvPr id="5" name="Content Placeholder 2">
            <a:extLst>
              <a:ext uri="{FF2B5EF4-FFF2-40B4-BE49-F238E27FC236}">
                <a16:creationId xmlns:a16="http://schemas.microsoft.com/office/drawing/2014/main" xmlns="" id="{B86A4662-6F08-426A-812C-1E564231408D}"/>
              </a:ext>
            </a:extLst>
          </p:cNvPr>
          <p:cNvGraphicFramePr>
            <a:graphicFrameLocks noGrp="1"/>
          </p:cNvGraphicFramePr>
          <p:nvPr>
            <p:ph idx="1"/>
            <p:extLst>
              <p:ext uri="{D42A27DB-BD31-4B8C-83A1-F6EECF244321}">
                <p14:modId xmlns:p14="http://schemas.microsoft.com/office/powerpoint/2010/main" val="833647501"/>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08920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The Environment</a:t>
            </a:r>
          </a:p>
        </p:txBody>
      </p:sp>
      <p:sp>
        <p:nvSpPr>
          <p:cNvPr id="16387" name="Rectangle 3"/>
          <p:cNvSpPr>
            <a:spLocks noGrp="1" noChangeArrowheads="1"/>
          </p:cNvSpPr>
          <p:nvPr>
            <p:ph type="body" idx="1"/>
          </p:nvPr>
        </p:nvSpPr>
        <p:spPr>
          <a:xfrm>
            <a:off x="609600" y="1600201"/>
            <a:ext cx="5689600" cy="4530725"/>
          </a:xfrm>
        </p:spPr>
        <p:txBody>
          <a:bodyPr/>
          <a:lstStyle/>
          <a:p>
            <a:pPr marL="305435" indent="-305435"/>
            <a:r>
              <a:rPr lang="en-US" altLang="en-US" sz="2400" dirty="0"/>
              <a:t>What all do we need to specify?</a:t>
            </a:r>
          </a:p>
          <a:p>
            <a:pPr marL="629920" lvl="1" indent="-305435"/>
            <a:r>
              <a:rPr lang="en-US" altLang="en-US" sz="2400" dirty="0"/>
              <a:t>The action space</a:t>
            </a:r>
          </a:p>
          <a:p>
            <a:pPr marL="629920" lvl="1" indent="-305435"/>
            <a:r>
              <a:rPr lang="en-US" altLang="en-US" sz="2400" dirty="0"/>
              <a:t>The percept space</a:t>
            </a:r>
          </a:p>
          <a:p>
            <a:pPr marL="629920" lvl="1" indent="-305435"/>
            <a:r>
              <a:rPr lang="en-US" altLang="en-US" sz="2400" dirty="0"/>
              <a:t>The environment as a string of mappings from the action space to the percept space</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717" y="1981200"/>
            <a:ext cx="5865283"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5697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FEF27-DA98-4516-AB7F-9AFAE4215448}"/>
              </a:ext>
            </a:extLst>
          </p:cNvPr>
          <p:cNvSpPr>
            <a:spLocks noGrp="1"/>
          </p:cNvSpPr>
          <p:nvPr>
            <p:ph type="title"/>
          </p:nvPr>
        </p:nvSpPr>
        <p:spPr/>
        <p:txBody>
          <a:bodyPr>
            <a:normAutofit/>
          </a:bodyPr>
          <a:lstStyle/>
          <a:p>
            <a:r>
              <a:rPr lang="en-US" dirty="0"/>
              <a:t>TAXI DRIVER EXAMPLE</a:t>
            </a:r>
          </a:p>
        </p:txBody>
      </p:sp>
      <p:sp>
        <p:nvSpPr>
          <p:cNvPr id="3" name="Content Placeholder 2">
            <a:extLst>
              <a:ext uri="{FF2B5EF4-FFF2-40B4-BE49-F238E27FC236}">
                <a16:creationId xmlns:a16="http://schemas.microsoft.com/office/drawing/2014/main" xmlns="" id="{49F14AC9-A2F3-4275-B28D-2B2A2BC4AE52}"/>
              </a:ext>
            </a:extLst>
          </p:cNvPr>
          <p:cNvSpPr>
            <a:spLocks noGrp="1"/>
          </p:cNvSpPr>
          <p:nvPr>
            <p:ph idx="1"/>
          </p:nvPr>
        </p:nvSpPr>
        <p:spPr/>
        <p:txBody>
          <a:bodyPr/>
          <a:lstStyle/>
          <a:p>
            <a:pPr marL="305435" indent="-305435"/>
            <a:endParaRPr lang="en-US" dirty="0"/>
          </a:p>
          <a:p>
            <a:pPr marL="305435" indent="-305435"/>
            <a:endParaRPr lang="en-US" dirty="0">
              <a:latin typeface="Cambria"/>
            </a:endParaRPr>
          </a:p>
          <a:p>
            <a:pPr marL="305435" indent="-305435"/>
            <a:endParaRPr lang="en-US" dirty="0"/>
          </a:p>
        </p:txBody>
      </p:sp>
      <p:sp>
        <p:nvSpPr>
          <p:cNvPr id="4" name="TextBox 3">
            <a:extLst>
              <a:ext uri="{FF2B5EF4-FFF2-40B4-BE49-F238E27FC236}">
                <a16:creationId xmlns:a16="http://schemas.microsoft.com/office/drawing/2014/main" xmlns="" id="{7B70791E-DB04-4CA0-A789-6DD29D842DD4}"/>
              </a:ext>
            </a:extLst>
          </p:cNvPr>
          <p:cNvSpPr txBox="1"/>
          <p:nvPr/>
        </p:nvSpPr>
        <p:spPr>
          <a:xfrm>
            <a:off x="583721" y="2409645"/>
            <a:ext cx="112545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sz="2800" dirty="0">
              <a:latin typeface="Verdana"/>
              <a:ea typeface="Verdana"/>
              <a:cs typeface="Verdana"/>
            </a:endParaRPr>
          </a:p>
        </p:txBody>
      </p:sp>
      <p:graphicFrame>
        <p:nvGraphicFramePr>
          <p:cNvPr id="6" name="Table 5">
            <a:extLst>
              <a:ext uri="{FF2B5EF4-FFF2-40B4-BE49-F238E27FC236}">
                <a16:creationId xmlns:a16="http://schemas.microsoft.com/office/drawing/2014/main" xmlns="" id="{840BF604-0493-49B7-B677-7BE09DC615AB}"/>
              </a:ext>
            </a:extLst>
          </p:cNvPr>
          <p:cNvGraphicFramePr>
            <a:graphicFrameLocks noGrp="1"/>
          </p:cNvGraphicFramePr>
          <p:nvPr>
            <p:extLst>
              <p:ext uri="{D42A27DB-BD31-4B8C-83A1-F6EECF244321}">
                <p14:modId xmlns:p14="http://schemas.microsoft.com/office/powerpoint/2010/main" val="3686450836"/>
              </p:ext>
            </p:extLst>
          </p:nvPr>
        </p:nvGraphicFramePr>
        <p:xfrm>
          <a:off x="560717" y="2516037"/>
          <a:ext cx="11283413" cy="3584448"/>
        </p:xfrm>
        <a:graphic>
          <a:graphicData uri="http://schemas.openxmlformats.org/drawingml/2006/table">
            <a:tbl>
              <a:tblPr firstRow="1" bandRow="1">
                <a:tableStyleId>{5C22544A-7EE6-4342-B048-85BDC9FD1C3A}</a:tableStyleId>
              </a:tblPr>
              <a:tblGrid>
                <a:gridCol w="2985494">
                  <a:extLst>
                    <a:ext uri="{9D8B030D-6E8A-4147-A177-3AD203B41FA5}">
                      <a16:colId xmlns:a16="http://schemas.microsoft.com/office/drawing/2014/main" xmlns="" val="1861839806"/>
                    </a:ext>
                  </a:extLst>
                </a:gridCol>
                <a:gridCol w="2985494">
                  <a:extLst>
                    <a:ext uri="{9D8B030D-6E8A-4147-A177-3AD203B41FA5}">
                      <a16:colId xmlns:a16="http://schemas.microsoft.com/office/drawing/2014/main" xmlns="" val="339251988"/>
                    </a:ext>
                  </a:extLst>
                </a:gridCol>
                <a:gridCol w="2444008">
                  <a:extLst>
                    <a:ext uri="{9D8B030D-6E8A-4147-A177-3AD203B41FA5}">
                      <a16:colId xmlns:a16="http://schemas.microsoft.com/office/drawing/2014/main" xmlns="" val="3354038657"/>
                    </a:ext>
                  </a:extLst>
                </a:gridCol>
                <a:gridCol w="2868417">
                  <a:extLst>
                    <a:ext uri="{9D8B030D-6E8A-4147-A177-3AD203B41FA5}">
                      <a16:colId xmlns:a16="http://schemas.microsoft.com/office/drawing/2014/main" xmlns="" val="3198961638"/>
                    </a:ext>
                  </a:extLst>
                </a:gridCol>
              </a:tblGrid>
              <a:tr h="474133">
                <a:tc>
                  <a:txBody>
                    <a:bodyPr/>
                    <a:lstStyle/>
                    <a:p>
                      <a:pPr marL="91440" marR="393065" rtl="0" latinLnBrk="0">
                        <a:spcBef>
                          <a:spcPts val="345"/>
                        </a:spcBef>
                        <a:spcAft>
                          <a:spcPts val="0"/>
                        </a:spcAft>
                      </a:pPr>
                      <a:r>
                        <a:rPr lang="en-US" sz="2400" kern="1200" spc="-10" dirty="0">
                          <a:effectLst/>
                        </a:rPr>
                        <a:t>P</a:t>
                      </a:r>
                      <a:r>
                        <a:rPr lang="en-US" sz="2400" kern="1200" spc="10" dirty="0">
                          <a:effectLst/>
                        </a:rPr>
                        <a:t>e</a:t>
                      </a:r>
                      <a:r>
                        <a:rPr lang="en-US" sz="2400" kern="1200" spc="5" dirty="0">
                          <a:effectLst/>
                        </a:rPr>
                        <a:t>r</a:t>
                      </a:r>
                      <a:r>
                        <a:rPr lang="en-US" sz="2400" kern="1200" spc="-5" dirty="0">
                          <a:effectLst/>
                        </a:rPr>
                        <a:t>f</a:t>
                      </a:r>
                      <a:r>
                        <a:rPr lang="en-US" sz="2400" kern="1200" spc="5" dirty="0">
                          <a:effectLst/>
                        </a:rPr>
                        <a:t>or</a:t>
                      </a:r>
                      <a:r>
                        <a:rPr lang="en-US" sz="2400" kern="1200" dirty="0">
                          <a:effectLst/>
                        </a:rPr>
                        <a:t>m</a:t>
                      </a:r>
                      <a:r>
                        <a:rPr lang="en-US" sz="2400" kern="1200" spc="-15" dirty="0">
                          <a:effectLst/>
                        </a:rPr>
                        <a:t>a</a:t>
                      </a:r>
                      <a:r>
                        <a:rPr lang="en-US" sz="2400" kern="1200" spc="10" dirty="0">
                          <a:effectLst/>
                        </a:rPr>
                        <a:t>n</a:t>
                      </a:r>
                      <a:r>
                        <a:rPr lang="en-US" sz="2400" kern="1200" spc="-20" dirty="0">
                          <a:effectLst/>
                        </a:rPr>
                        <a:t>c</a:t>
                      </a:r>
                      <a:r>
                        <a:rPr lang="en-US" sz="2400" kern="1200" dirty="0">
                          <a:effectLst/>
                        </a:rPr>
                        <a:t>e  </a:t>
                      </a:r>
                      <a:r>
                        <a:rPr lang="en-US" sz="2400" kern="1200" spc="-5" dirty="0">
                          <a:effectLst/>
                        </a:rPr>
                        <a:t>Measure</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spc="-5" dirty="0">
                          <a:effectLst/>
                        </a:rPr>
                        <a:t>Environment</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spc="-5" dirty="0">
                          <a:effectLst/>
                        </a:rPr>
                        <a:t>Actuators</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dirty="0">
                          <a:effectLst/>
                        </a:rPr>
                        <a:t>Sensors</a:t>
                      </a:r>
                      <a:endParaRPr lang="en-US" sz="2400" dirty="0">
                        <a:effectLst/>
                      </a:endParaRPr>
                    </a:p>
                  </a:txBody>
                  <a:tcPr marL="0" marR="0" marT="0" marB="0" anchor="ctr"/>
                </a:tc>
                <a:extLst>
                  <a:ext uri="{0D108BD9-81ED-4DB2-BD59-A6C34878D82A}">
                    <a16:rowId xmlns:a16="http://schemas.microsoft.com/office/drawing/2014/main" xmlns="" val="807769029"/>
                  </a:ext>
                </a:extLst>
              </a:tr>
              <a:tr h="2852928">
                <a:tc>
                  <a:txBody>
                    <a:bodyPr/>
                    <a:lstStyle/>
                    <a:p>
                      <a:pPr marL="0" rtl="0" latinLnBrk="0">
                        <a:spcBef>
                          <a:spcPts val="20"/>
                        </a:spcBef>
                        <a:spcAft>
                          <a:spcPts val="0"/>
                        </a:spcAft>
                      </a:pPr>
                      <a:endParaRPr lang="en-US" sz="2400" dirty="0">
                        <a:effectLst/>
                      </a:endParaRPr>
                    </a:p>
                    <a:p>
                      <a:pPr marL="246380" rtl="0" latinLnBrk="0">
                        <a:lnSpc>
                          <a:spcPts val="2305"/>
                        </a:lnSpc>
                        <a:spcBef>
                          <a:spcPts val="0"/>
                        </a:spcBef>
                        <a:spcAft>
                          <a:spcPts val="0"/>
                        </a:spcAft>
                      </a:pPr>
                      <a:r>
                        <a:rPr lang="en-US" sz="2400" spc="-5" dirty="0">
                          <a:effectLst/>
                        </a:rPr>
                        <a:t>safe,</a:t>
                      </a:r>
                      <a:r>
                        <a:rPr lang="en-US" sz="2400" spc="-40" dirty="0">
                          <a:effectLst/>
                        </a:rPr>
                        <a:t> </a:t>
                      </a:r>
                      <a:r>
                        <a:rPr lang="en-US" sz="2400" spc="-5" dirty="0">
                          <a:effectLst/>
                        </a:rPr>
                        <a:t>fast,</a:t>
                      </a:r>
                    </a:p>
                    <a:p>
                      <a:pPr marL="246380" lvl="0" rtl="0">
                        <a:lnSpc>
                          <a:spcPts val="2300"/>
                        </a:lnSpc>
                        <a:spcBef>
                          <a:spcPts val="0"/>
                        </a:spcBef>
                        <a:spcAft>
                          <a:spcPts val="0"/>
                        </a:spcAft>
                        <a:buNone/>
                      </a:pPr>
                      <a:r>
                        <a:rPr lang="en-US" sz="2400" spc="-10" dirty="0">
                          <a:effectLst/>
                        </a:rPr>
                        <a:t>legal,</a:t>
                      </a:r>
                      <a:endParaRPr lang="en-US" sz="2400" dirty="0">
                        <a:effectLst/>
                      </a:endParaRPr>
                    </a:p>
                    <a:p>
                      <a:pPr marL="246380" lvl="0" rtl="0">
                        <a:lnSpc>
                          <a:spcPts val="2300"/>
                        </a:lnSpc>
                        <a:spcBef>
                          <a:spcPts val="0"/>
                        </a:spcBef>
                        <a:spcAft>
                          <a:spcPts val="0"/>
                        </a:spcAft>
                        <a:buNone/>
                      </a:pPr>
                      <a:r>
                        <a:rPr lang="en-US" sz="2400" spc="-5" dirty="0">
                          <a:effectLst/>
                        </a:rPr>
                        <a:t>comfortable</a:t>
                      </a:r>
                      <a:endParaRPr lang="en-US" sz="2400" dirty="0">
                        <a:effectLst/>
                      </a:endParaRPr>
                    </a:p>
                    <a:p>
                      <a:pPr marL="246380" lvl="0" rtl="0">
                        <a:lnSpc>
                          <a:spcPts val="2300"/>
                        </a:lnSpc>
                        <a:spcBef>
                          <a:spcPts val="0"/>
                        </a:spcBef>
                        <a:spcAft>
                          <a:spcPts val="0"/>
                        </a:spcAft>
                        <a:buNone/>
                      </a:pPr>
                      <a:r>
                        <a:rPr lang="en-US" sz="2400" spc="-10" dirty="0">
                          <a:effectLst/>
                        </a:rPr>
                        <a:t>trip,</a:t>
                      </a:r>
                      <a:endParaRPr lang="en-US" sz="2400" dirty="0">
                        <a:effectLst/>
                      </a:endParaRPr>
                    </a:p>
                    <a:p>
                      <a:pPr marL="246380" lvl="0" rtl="0">
                        <a:lnSpc>
                          <a:spcPts val="2300"/>
                        </a:lnSpc>
                        <a:spcBef>
                          <a:spcPts val="0"/>
                        </a:spcBef>
                        <a:spcAft>
                          <a:spcPts val="0"/>
                        </a:spcAft>
                        <a:buNone/>
                      </a:pPr>
                      <a:r>
                        <a:rPr lang="en-US" sz="2400" spc="-10" dirty="0">
                          <a:effectLst/>
                        </a:rPr>
                        <a:t>maximize</a:t>
                      </a:r>
                      <a:endParaRPr lang="en-US" sz="2400" dirty="0">
                        <a:effectLst/>
                      </a:endParaRPr>
                    </a:p>
                    <a:p>
                      <a:pPr marL="246380" lvl="0" rtl="0">
                        <a:lnSpc>
                          <a:spcPts val="2395"/>
                        </a:lnSpc>
                        <a:spcBef>
                          <a:spcPts val="0"/>
                        </a:spcBef>
                        <a:spcAft>
                          <a:spcPts val="0"/>
                        </a:spcAft>
                        <a:buNone/>
                      </a:pPr>
                      <a:r>
                        <a:rPr lang="en-US" sz="2400" spc="-5" dirty="0">
                          <a:effectLst/>
                        </a:rPr>
                        <a:t>profits</a:t>
                      </a:r>
                      <a:endParaRPr lang="en-US" sz="2400" dirty="0">
                        <a:effectLst/>
                      </a:endParaRPr>
                    </a:p>
                  </a:txBody>
                  <a:tcPr marL="0" marR="0" marT="0" marB="0" anchor="ctr"/>
                </a:tc>
                <a:tc>
                  <a:txBody>
                    <a:bodyPr/>
                    <a:lstStyle/>
                    <a:p>
                      <a:pPr marL="0" rtl="0" latinLnBrk="0">
                        <a:spcBef>
                          <a:spcPts val="0"/>
                        </a:spcBef>
                        <a:spcAft>
                          <a:spcPts val="0"/>
                        </a:spcAft>
                      </a:pPr>
                      <a:endParaRPr lang="en-US" sz="2400" dirty="0">
                        <a:effectLst/>
                      </a:endParaRPr>
                    </a:p>
                    <a:p>
                      <a:pPr marL="246380" marR="310515" rtl="0" latinLnBrk="0">
                        <a:spcBef>
                          <a:spcPts val="2140"/>
                        </a:spcBef>
                        <a:spcAft>
                          <a:spcPts val="0"/>
                        </a:spcAft>
                      </a:pPr>
                      <a:r>
                        <a:rPr lang="en-US" sz="2400" spc="-5" dirty="0">
                          <a:effectLst/>
                        </a:rPr>
                        <a:t>roads,</a:t>
                      </a:r>
                      <a:r>
                        <a:rPr lang="en-US" sz="2400" spc="-90" dirty="0">
                          <a:effectLst/>
                        </a:rPr>
                        <a:t> </a:t>
                      </a:r>
                      <a:r>
                        <a:rPr lang="en-US" sz="2400" dirty="0">
                          <a:effectLst/>
                        </a:rPr>
                        <a:t>other  </a:t>
                      </a:r>
                      <a:r>
                        <a:rPr lang="en-US" sz="2400" spc="-10" dirty="0">
                          <a:effectLst/>
                        </a:rPr>
                        <a:t>traffic,  p</a:t>
                      </a:r>
                      <a:r>
                        <a:rPr lang="en-US" sz="2400" spc="5" dirty="0">
                          <a:effectLst/>
                        </a:rPr>
                        <a:t>e</a:t>
                      </a:r>
                      <a:r>
                        <a:rPr lang="en-US" sz="2400" spc="-10" dirty="0">
                          <a:effectLst/>
                        </a:rPr>
                        <a:t>d</a:t>
                      </a:r>
                      <a:r>
                        <a:rPr lang="en-US" sz="2400" spc="-15" dirty="0">
                          <a:effectLst/>
                        </a:rPr>
                        <a:t>e</a:t>
                      </a:r>
                      <a:r>
                        <a:rPr lang="en-US" sz="2400" spc="-5" dirty="0">
                          <a:effectLst/>
                        </a:rPr>
                        <a:t>s</a:t>
                      </a:r>
                      <a:r>
                        <a:rPr lang="en-US" sz="2400" spc="10" dirty="0">
                          <a:effectLst/>
                        </a:rPr>
                        <a:t>t</a:t>
                      </a:r>
                      <a:r>
                        <a:rPr lang="en-US" sz="2400" spc="-15" dirty="0">
                          <a:effectLst/>
                        </a:rPr>
                        <a:t>r</a:t>
                      </a:r>
                      <a:r>
                        <a:rPr lang="en-US" sz="2400" spc="-10" dirty="0">
                          <a:effectLst/>
                        </a:rPr>
                        <a:t>i</a:t>
                      </a:r>
                      <a:r>
                        <a:rPr lang="en-US" sz="2400" spc="-5" dirty="0">
                          <a:effectLst/>
                        </a:rPr>
                        <a:t>a</a:t>
                      </a:r>
                      <a:r>
                        <a:rPr lang="en-US" sz="2400" spc="10" dirty="0">
                          <a:effectLst/>
                        </a:rPr>
                        <a:t>n</a:t>
                      </a:r>
                      <a:r>
                        <a:rPr lang="en-US" sz="2400" spc="-5" dirty="0">
                          <a:effectLst/>
                        </a:rPr>
                        <a:t>s</a:t>
                      </a:r>
                      <a:r>
                        <a:rPr lang="en-US" sz="2400" dirty="0">
                          <a:effectLst/>
                        </a:rPr>
                        <a:t>,  </a:t>
                      </a:r>
                      <a:r>
                        <a:rPr lang="en-US" sz="2400" spc="-5" dirty="0">
                          <a:effectLst/>
                        </a:rPr>
                        <a:t>customers</a:t>
                      </a:r>
                      <a:endParaRPr lang="en-US" sz="2400" dirty="0">
                        <a:effectLst/>
                      </a:endParaRPr>
                    </a:p>
                  </a:txBody>
                  <a:tcPr marL="0" marR="0" marT="0" marB="0" anchor="ctr"/>
                </a:tc>
                <a:tc>
                  <a:txBody>
                    <a:bodyPr/>
                    <a:lstStyle/>
                    <a:p>
                      <a:pPr marL="0" rtl="0" latinLnBrk="0">
                        <a:spcBef>
                          <a:spcPts val="0"/>
                        </a:spcBef>
                        <a:spcAft>
                          <a:spcPts val="0"/>
                        </a:spcAft>
                      </a:pPr>
                      <a:endParaRPr lang="en-US" sz="2400" dirty="0">
                        <a:effectLst/>
                      </a:endParaRPr>
                    </a:p>
                    <a:p>
                      <a:pPr marL="91440" marR="54610" rtl="0" latinLnBrk="0">
                        <a:spcBef>
                          <a:spcPts val="1540"/>
                        </a:spcBef>
                        <a:spcAft>
                          <a:spcPts val="0"/>
                        </a:spcAft>
                      </a:pPr>
                      <a:r>
                        <a:rPr lang="en-US" sz="2400" spc="-5" dirty="0">
                          <a:effectLst/>
                        </a:rPr>
                        <a:t>steering,  </a:t>
                      </a:r>
                      <a:r>
                        <a:rPr lang="en-US" sz="2400" spc="-35" dirty="0">
                          <a:effectLst/>
                        </a:rPr>
                        <a:t>accelerator,  </a:t>
                      </a:r>
                      <a:r>
                        <a:rPr lang="en-US" sz="2400" spc="-15" dirty="0">
                          <a:effectLst/>
                        </a:rPr>
                        <a:t>brake,  </a:t>
                      </a:r>
                      <a:r>
                        <a:rPr lang="en-US" sz="2400" spc="-5" dirty="0">
                          <a:effectLst/>
                        </a:rPr>
                        <a:t>signal,</a:t>
                      </a:r>
                      <a:r>
                        <a:rPr lang="en-US" sz="2400" spc="-90" dirty="0">
                          <a:effectLst/>
                        </a:rPr>
                        <a:t> </a:t>
                      </a:r>
                      <a:r>
                        <a:rPr lang="en-US" sz="2400" dirty="0">
                          <a:effectLst/>
                        </a:rPr>
                        <a:t>horn,  </a:t>
                      </a:r>
                      <a:r>
                        <a:rPr lang="en-US" sz="2400" spc="-10" dirty="0">
                          <a:effectLst/>
                        </a:rPr>
                        <a:t>display</a:t>
                      </a:r>
                      <a:endParaRPr lang="en-US" sz="2400" dirty="0">
                        <a:effectLst/>
                      </a:endParaRPr>
                    </a:p>
                  </a:txBody>
                  <a:tcPr marL="0" marR="0" marT="0" marB="0" anchor="ctr"/>
                </a:tc>
                <a:tc>
                  <a:txBody>
                    <a:bodyPr/>
                    <a:lstStyle/>
                    <a:p>
                      <a:pPr marL="246380" marR="91440" rtl="0" latinLnBrk="0">
                        <a:spcBef>
                          <a:spcPts val="1660"/>
                        </a:spcBef>
                        <a:spcAft>
                          <a:spcPts val="0"/>
                        </a:spcAft>
                      </a:pPr>
                      <a:r>
                        <a:rPr lang="en-US" sz="2400" spc="-10" dirty="0">
                          <a:effectLst/>
                        </a:rPr>
                        <a:t>camera,  </a:t>
                      </a:r>
                      <a:r>
                        <a:rPr lang="en-US" sz="2400" spc="-50" dirty="0">
                          <a:effectLst/>
                        </a:rPr>
                        <a:t>sonar,  </a:t>
                      </a:r>
                      <a:r>
                        <a:rPr lang="en-US" sz="2400" spc="-5" dirty="0">
                          <a:effectLst/>
                        </a:rPr>
                        <a:t>s</a:t>
                      </a:r>
                      <a:r>
                        <a:rPr lang="en-US" sz="2400" spc="-10" dirty="0">
                          <a:effectLst/>
                        </a:rPr>
                        <a:t>p</a:t>
                      </a:r>
                      <a:r>
                        <a:rPr lang="en-US" sz="2400" spc="5" dirty="0">
                          <a:effectLst/>
                        </a:rPr>
                        <a:t>e</a:t>
                      </a:r>
                      <a:r>
                        <a:rPr lang="en-US" sz="2400" spc="-15" dirty="0">
                          <a:effectLst/>
                        </a:rPr>
                        <a:t>e</a:t>
                      </a:r>
                      <a:r>
                        <a:rPr lang="en-US" sz="2400" spc="-10" dirty="0">
                          <a:effectLst/>
                        </a:rPr>
                        <a:t>d</a:t>
                      </a:r>
                      <a:r>
                        <a:rPr lang="en-US" sz="2400" spc="5" dirty="0">
                          <a:effectLst/>
                        </a:rPr>
                        <a:t>o</a:t>
                      </a:r>
                      <a:r>
                        <a:rPr lang="en-US" sz="2400" spc="-10" dirty="0">
                          <a:effectLst/>
                        </a:rPr>
                        <a:t>m</a:t>
                      </a:r>
                      <a:r>
                        <a:rPr lang="en-US" sz="2400" spc="-15" dirty="0">
                          <a:effectLst/>
                        </a:rPr>
                        <a:t>e</a:t>
                      </a:r>
                      <a:r>
                        <a:rPr lang="en-US" sz="2400" spc="10" dirty="0">
                          <a:effectLst/>
                        </a:rPr>
                        <a:t>t</a:t>
                      </a:r>
                      <a:r>
                        <a:rPr lang="en-US" sz="2400" spc="-15" dirty="0">
                          <a:effectLst/>
                        </a:rPr>
                        <a:t>e</a:t>
                      </a:r>
                      <a:r>
                        <a:rPr lang="en-US" sz="2400" spc="-295" dirty="0">
                          <a:effectLst/>
                        </a:rPr>
                        <a:t>r</a:t>
                      </a:r>
                      <a:r>
                        <a:rPr lang="en-US" sz="2400" dirty="0">
                          <a:effectLst/>
                        </a:rPr>
                        <a:t>,  </a:t>
                      </a:r>
                      <a:r>
                        <a:rPr lang="en-US" sz="2400" spc="-10" dirty="0">
                          <a:effectLst/>
                        </a:rPr>
                        <a:t>GPS,</a:t>
                      </a:r>
                      <a:endParaRPr lang="en-US" sz="2400" dirty="0">
                        <a:effectLst/>
                      </a:endParaRPr>
                    </a:p>
                    <a:p>
                      <a:pPr marL="246380" marR="401955" rtl="0" latinLnBrk="0">
                        <a:spcBef>
                          <a:spcPts val="0"/>
                        </a:spcBef>
                        <a:spcAft>
                          <a:spcPts val="0"/>
                        </a:spcAft>
                      </a:pPr>
                      <a:r>
                        <a:rPr lang="en-US" sz="2400" spc="-40" dirty="0">
                          <a:effectLst/>
                        </a:rPr>
                        <a:t>odometer,  </a:t>
                      </a:r>
                      <a:r>
                        <a:rPr lang="en-US" sz="2400" spc="-5" dirty="0">
                          <a:effectLst/>
                        </a:rPr>
                        <a:t>engine  sensors,  keyboard, </a:t>
                      </a:r>
                      <a:r>
                        <a:rPr lang="en-US" sz="2400" spc="-5">
                          <a:effectLst/>
                        </a:rPr>
                        <a:t> </a:t>
                      </a:r>
                      <a:r>
                        <a:rPr lang="en-US" sz="2400" spc="-5" smtClean="0">
                          <a:effectLst/>
                        </a:rPr>
                        <a:t>acc</a:t>
                      </a:r>
                      <a:r>
                        <a:rPr lang="en-US" sz="2400" spc="-15" smtClean="0">
                          <a:effectLst/>
                        </a:rPr>
                        <a:t>e</a:t>
                      </a:r>
                      <a:r>
                        <a:rPr lang="en-US" sz="2400" spc="-10" smtClean="0">
                          <a:effectLst/>
                        </a:rPr>
                        <a:t>l</a:t>
                      </a:r>
                      <a:r>
                        <a:rPr lang="en-US" sz="2400" spc="5" smtClean="0">
                          <a:effectLst/>
                        </a:rPr>
                        <a:t>e</a:t>
                      </a:r>
                      <a:r>
                        <a:rPr lang="en-US" sz="2400" spc="-55" smtClean="0">
                          <a:effectLst/>
                        </a:rPr>
                        <a:t>r</a:t>
                      </a:r>
                      <a:r>
                        <a:rPr lang="en-US" sz="2400" spc="-5" smtClean="0">
                          <a:effectLst/>
                        </a:rPr>
                        <a:t>ometer</a:t>
                      </a:r>
                      <a:endParaRPr lang="en-US" sz="2400" dirty="0">
                        <a:effectLst/>
                      </a:endParaRPr>
                    </a:p>
                  </a:txBody>
                  <a:tcPr marL="0" marR="0" marT="0" marB="0" anchor="ctr"/>
                </a:tc>
                <a:extLst>
                  <a:ext uri="{0D108BD9-81ED-4DB2-BD59-A6C34878D82A}">
                    <a16:rowId xmlns:a16="http://schemas.microsoft.com/office/drawing/2014/main" xmlns="" val="3927999900"/>
                  </a:ext>
                </a:extLst>
              </a:tr>
            </a:tbl>
          </a:graphicData>
        </a:graphic>
      </p:graphicFrame>
    </p:spTree>
    <p:extLst>
      <p:ext uri="{BB962C8B-B14F-4D97-AF65-F5344CB8AC3E}">
        <p14:creationId xmlns:p14="http://schemas.microsoft.com/office/powerpoint/2010/main" val="40040708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FEF27-DA98-4516-AB7F-9AFAE4215448}"/>
              </a:ext>
            </a:extLst>
          </p:cNvPr>
          <p:cNvSpPr>
            <a:spLocks noGrp="1"/>
          </p:cNvSpPr>
          <p:nvPr>
            <p:ph type="title"/>
          </p:nvPr>
        </p:nvSpPr>
        <p:spPr/>
        <p:txBody>
          <a:bodyPr>
            <a:normAutofit/>
          </a:bodyPr>
          <a:lstStyle/>
          <a:p>
            <a:r>
              <a:rPr lang="en-US" dirty="0">
                <a:ea typeface="+mj-lt"/>
                <a:cs typeface="+mj-lt"/>
              </a:rPr>
              <a:t>Medical diagnosis system</a:t>
            </a:r>
            <a:endParaRPr lang="en-US" dirty="0"/>
          </a:p>
        </p:txBody>
      </p:sp>
      <p:sp>
        <p:nvSpPr>
          <p:cNvPr id="3" name="Content Placeholder 2">
            <a:extLst>
              <a:ext uri="{FF2B5EF4-FFF2-40B4-BE49-F238E27FC236}">
                <a16:creationId xmlns:a16="http://schemas.microsoft.com/office/drawing/2014/main" xmlns="" id="{49F14AC9-A2F3-4275-B28D-2B2A2BC4AE52}"/>
              </a:ext>
            </a:extLst>
          </p:cNvPr>
          <p:cNvSpPr>
            <a:spLocks noGrp="1"/>
          </p:cNvSpPr>
          <p:nvPr>
            <p:ph idx="1"/>
          </p:nvPr>
        </p:nvSpPr>
        <p:spPr/>
        <p:txBody>
          <a:bodyPr/>
          <a:lstStyle/>
          <a:p>
            <a:pPr marL="305435" indent="-305435"/>
            <a:endParaRPr lang="en-US" dirty="0"/>
          </a:p>
          <a:p>
            <a:pPr marL="305435" indent="-305435"/>
            <a:endParaRPr lang="en-US" dirty="0">
              <a:latin typeface="Cambria"/>
            </a:endParaRPr>
          </a:p>
          <a:p>
            <a:pPr marL="305435" indent="-305435"/>
            <a:endParaRPr lang="en-US" dirty="0"/>
          </a:p>
        </p:txBody>
      </p:sp>
      <p:sp>
        <p:nvSpPr>
          <p:cNvPr id="4" name="TextBox 3">
            <a:extLst>
              <a:ext uri="{FF2B5EF4-FFF2-40B4-BE49-F238E27FC236}">
                <a16:creationId xmlns:a16="http://schemas.microsoft.com/office/drawing/2014/main" xmlns="" id="{7B70791E-DB04-4CA0-A789-6DD29D842DD4}"/>
              </a:ext>
            </a:extLst>
          </p:cNvPr>
          <p:cNvSpPr txBox="1"/>
          <p:nvPr/>
        </p:nvSpPr>
        <p:spPr>
          <a:xfrm>
            <a:off x="583721" y="2409645"/>
            <a:ext cx="112545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sz="2800" dirty="0">
              <a:latin typeface="Verdana"/>
              <a:ea typeface="Verdana"/>
              <a:cs typeface="Verdana"/>
            </a:endParaRPr>
          </a:p>
        </p:txBody>
      </p:sp>
      <p:graphicFrame>
        <p:nvGraphicFramePr>
          <p:cNvPr id="6" name="Table 5">
            <a:extLst>
              <a:ext uri="{FF2B5EF4-FFF2-40B4-BE49-F238E27FC236}">
                <a16:creationId xmlns:a16="http://schemas.microsoft.com/office/drawing/2014/main" xmlns="" id="{840BF604-0493-49B7-B677-7BE09DC615AB}"/>
              </a:ext>
            </a:extLst>
          </p:cNvPr>
          <p:cNvGraphicFramePr>
            <a:graphicFrameLocks noGrp="1"/>
          </p:cNvGraphicFramePr>
          <p:nvPr>
            <p:extLst>
              <p:ext uri="{D42A27DB-BD31-4B8C-83A1-F6EECF244321}">
                <p14:modId xmlns:p14="http://schemas.microsoft.com/office/powerpoint/2010/main" val="1446432217"/>
              </p:ext>
            </p:extLst>
          </p:nvPr>
        </p:nvGraphicFramePr>
        <p:xfrm>
          <a:off x="560717" y="2516037"/>
          <a:ext cx="11283413" cy="3584448"/>
        </p:xfrm>
        <a:graphic>
          <a:graphicData uri="http://schemas.openxmlformats.org/drawingml/2006/table">
            <a:tbl>
              <a:tblPr firstRow="1" bandRow="1">
                <a:tableStyleId>{5C22544A-7EE6-4342-B048-85BDC9FD1C3A}</a:tableStyleId>
              </a:tblPr>
              <a:tblGrid>
                <a:gridCol w="2985494">
                  <a:extLst>
                    <a:ext uri="{9D8B030D-6E8A-4147-A177-3AD203B41FA5}">
                      <a16:colId xmlns:a16="http://schemas.microsoft.com/office/drawing/2014/main" xmlns="" val="1861839806"/>
                    </a:ext>
                  </a:extLst>
                </a:gridCol>
                <a:gridCol w="2985494">
                  <a:extLst>
                    <a:ext uri="{9D8B030D-6E8A-4147-A177-3AD203B41FA5}">
                      <a16:colId xmlns:a16="http://schemas.microsoft.com/office/drawing/2014/main" xmlns="" val="339251988"/>
                    </a:ext>
                  </a:extLst>
                </a:gridCol>
                <a:gridCol w="2444008">
                  <a:extLst>
                    <a:ext uri="{9D8B030D-6E8A-4147-A177-3AD203B41FA5}">
                      <a16:colId xmlns:a16="http://schemas.microsoft.com/office/drawing/2014/main" xmlns="" val="3354038657"/>
                    </a:ext>
                  </a:extLst>
                </a:gridCol>
                <a:gridCol w="2868417">
                  <a:extLst>
                    <a:ext uri="{9D8B030D-6E8A-4147-A177-3AD203B41FA5}">
                      <a16:colId xmlns:a16="http://schemas.microsoft.com/office/drawing/2014/main" xmlns="" val="3198961638"/>
                    </a:ext>
                  </a:extLst>
                </a:gridCol>
              </a:tblGrid>
              <a:tr h="474133">
                <a:tc>
                  <a:txBody>
                    <a:bodyPr/>
                    <a:lstStyle/>
                    <a:p>
                      <a:pPr marL="91440" marR="393065" rtl="0" latinLnBrk="0">
                        <a:spcBef>
                          <a:spcPts val="345"/>
                        </a:spcBef>
                        <a:spcAft>
                          <a:spcPts val="0"/>
                        </a:spcAft>
                      </a:pPr>
                      <a:r>
                        <a:rPr lang="en-US" sz="2400" kern="1200" spc="-10" dirty="0">
                          <a:effectLst/>
                        </a:rPr>
                        <a:t>P</a:t>
                      </a:r>
                      <a:r>
                        <a:rPr lang="en-US" sz="2400" kern="1200" spc="10" dirty="0">
                          <a:effectLst/>
                        </a:rPr>
                        <a:t>e</a:t>
                      </a:r>
                      <a:r>
                        <a:rPr lang="en-US" sz="2400" kern="1200" spc="5" dirty="0">
                          <a:effectLst/>
                        </a:rPr>
                        <a:t>r</a:t>
                      </a:r>
                      <a:r>
                        <a:rPr lang="en-US" sz="2400" kern="1200" spc="-5" dirty="0">
                          <a:effectLst/>
                        </a:rPr>
                        <a:t>f</a:t>
                      </a:r>
                      <a:r>
                        <a:rPr lang="en-US" sz="2400" kern="1200" spc="5" dirty="0">
                          <a:effectLst/>
                        </a:rPr>
                        <a:t>or</a:t>
                      </a:r>
                      <a:r>
                        <a:rPr lang="en-US" sz="2400" kern="1200" dirty="0">
                          <a:effectLst/>
                        </a:rPr>
                        <a:t>m</a:t>
                      </a:r>
                      <a:r>
                        <a:rPr lang="en-US" sz="2400" kern="1200" spc="-15" dirty="0">
                          <a:effectLst/>
                        </a:rPr>
                        <a:t>a</a:t>
                      </a:r>
                      <a:r>
                        <a:rPr lang="en-US" sz="2400" kern="1200" spc="10" dirty="0">
                          <a:effectLst/>
                        </a:rPr>
                        <a:t>n</a:t>
                      </a:r>
                      <a:r>
                        <a:rPr lang="en-US" sz="2400" kern="1200" spc="-20" dirty="0">
                          <a:effectLst/>
                        </a:rPr>
                        <a:t>c</a:t>
                      </a:r>
                      <a:r>
                        <a:rPr lang="en-US" sz="2400" kern="1200" dirty="0">
                          <a:effectLst/>
                        </a:rPr>
                        <a:t>e  </a:t>
                      </a:r>
                      <a:r>
                        <a:rPr lang="en-US" sz="2400" kern="1200" spc="-5" dirty="0">
                          <a:effectLst/>
                        </a:rPr>
                        <a:t>Measure</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spc="-5" dirty="0">
                          <a:effectLst/>
                        </a:rPr>
                        <a:t>Environment</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spc="-5" dirty="0">
                          <a:effectLst/>
                        </a:rPr>
                        <a:t>Actuators</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dirty="0">
                          <a:effectLst/>
                        </a:rPr>
                        <a:t>Sensors</a:t>
                      </a:r>
                      <a:endParaRPr lang="en-US" sz="2400" dirty="0">
                        <a:effectLst/>
                      </a:endParaRPr>
                    </a:p>
                  </a:txBody>
                  <a:tcPr marL="0" marR="0" marT="0" marB="0" anchor="ctr"/>
                </a:tc>
                <a:extLst>
                  <a:ext uri="{0D108BD9-81ED-4DB2-BD59-A6C34878D82A}">
                    <a16:rowId xmlns:a16="http://schemas.microsoft.com/office/drawing/2014/main" xmlns="" val="807769029"/>
                  </a:ext>
                </a:extLst>
              </a:tr>
              <a:tr h="2852928">
                <a:tc>
                  <a:txBody>
                    <a:bodyPr/>
                    <a:lstStyle/>
                    <a:p>
                      <a:pPr marL="0" algn="ctr" rtl="0" latinLnBrk="0">
                        <a:spcBef>
                          <a:spcPts val="20"/>
                        </a:spcBef>
                        <a:spcAft>
                          <a:spcPts val="0"/>
                        </a:spcAft>
                      </a:pPr>
                      <a:endParaRPr lang="en-US" sz="2400" dirty="0">
                        <a:effectLst/>
                      </a:endParaRPr>
                    </a:p>
                    <a:p>
                      <a:pPr lvl="0" algn="ctr">
                        <a:lnSpc>
                          <a:spcPct val="100000"/>
                        </a:lnSpc>
                        <a:spcBef>
                          <a:spcPts val="0"/>
                        </a:spcBef>
                        <a:spcAft>
                          <a:spcPts val="0"/>
                        </a:spcAft>
                        <a:buNone/>
                      </a:pPr>
                      <a:r>
                        <a:rPr lang="en-US" sz="2400" b="0" i="0" u="none" strike="noStrike" spc="-5" noProof="0" dirty="0">
                          <a:effectLst/>
                          <a:latin typeface="Gill Sans MT"/>
                        </a:rPr>
                        <a:t>Healthy patient, minimize costs,  lawsuits</a:t>
                      </a:r>
                    </a:p>
                  </a:txBody>
                  <a:tcPr marL="0" marR="0" marT="0" marB="0" anchor="ctr"/>
                </a:tc>
                <a:tc>
                  <a:txBody>
                    <a:bodyPr/>
                    <a:lstStyle/>
                    <a:p>
                      <a:pPr marL="0" rtl="0" latinLnBrk="0">
                        <a:spcBef>
                          <a:spcPts val="0"/>
                        </a:spcBef>
                        <a:spcAft>
                          <a:spcPts val="0"/>
                        </a:spcAft>
                      </a:pPr>
                      <a:endParaRPr lang="en-US" sz="2400" dirty="0">
                        <a:effectLst/>
                      </a:endParaRPr>
                    </a:p>
                    <a:p>
                      <a:pPr marL="246380" marR="310515" rtl="0" latinLnBrk="0">
                        <a:spcBef>
                          <a:spcPts val="2140"/>
                        </a:spcBef>
                        <a:spcAft>
                          <a:spcPts val="0"/>
                        </a:spcAft>
                      </a:pPr>
                      <a:r>
                        <a:rPr lang="en-US" sz="2400" b="0" i="0" u="none" strike="noStrike" spc="-5" noProof="0" dirty="0">
                          <a:effectLst/>
                          <a:latin typeface="Gill Sans MT"/>
                        </a:rPr>
                        <a:t>Patient, hospital, staff</a:t>
                      </a:r>
                      <a:endParaRPr lang="en-US" sz="2400" dirty="0">
                        <a:effectLst/>
                      </a:endParaRPr>
                    </a:p>
                  </a:txBody>
                  <a:tcPr marL="0" marR="0" marT="0" marB="0" anchor="ctr"/>
                </a:tc>
                <a:tc>
                  <a:txBody>
                    <a:bodyPr/>
                    <a:lstStyle/>
                    <a:p>
                      <a:pPr marL="0" rtl="0" latinLnBrk="0">
                        <a:spcBef>
                          <a:spcPts val="0"/>
                        </a:spcBef>
                        <a:spcAft>
                          <a:spcPts val="0"/>
                        </a:spcAft>
                      </a:pPr>
                      <a:endParaRPr lang="en-US" sz="2400" dirty="0">
                        <a:effectLst/>
                      </a:endParaRPr>
                    </a:p>
                    <a:p>
                      <a:pPr lvl="0" algn="l">
                        <a:lnSpc>
                          <a:spcPct val="100000"/>
                        </a:lnSpc>
                        <a:spcBef>
                          <a:spcPts val="0"/>
                        </a:spcBef>
                        <a:spcAft>
                          <a:spcPts val="0"/>
                        </a:spcAft>
                        <a:buNone/>
                      </a:pPr>
                      <a:r>
                        <a:rPr lang="en-US" sz="2400" b="0" i="0" u="none" strike="noStrike" spc="-10" noProof="0" dirty="0">
                          <a:effectLst/>
                          <a:latin typeface="Gill Sans MT"/>
                        </a:rPr>
                        <a:t>Screen display (questions, tests, diagnoses, treatments, referrals)</a:t>
                      </a:r>
                    </a:p>
                    <a:p>
                      <a:pPr marL="91440" marR="54610" lvl="0">
                        <a:spcBef>
                          <a:spcPts val="1540"/>
                        </a:spcBef>
                        <a:spcAft>
                          <a:spcPts val="0"/>
                        </a:spcAft>
                        <a:buNone/>
                      </a:pPr>
                      <a:endParaRPr lang="en-US" sz="2400" spc="-10" dirty="0">
                        <a:effectLst/>
                      </a:endParaRPr>
                    </a:p>
                  </a:txBody>
                  <a:tcPr marL="0" marR="0" marT="0" marB="0" anchor="ctr"/>
                </a:tc>
                <a:tc>
                  <a:txBody>
                    <a:bodyPr/>
                    <a:lstStyle/>
                    <a:p>
                      <a:pPr marL="246380" marR="91440" rtl="0" latinLnBrk="0">
                        <a:spcBef>
                          <a:spcPts val="1660"/>
                        </a:spcBef>
                        <a:spcAft>
                          <a:spcPts val="0"/>
                        </a:spcAft>
                      </a:pPr>
                      <a:r>
                        <a:rPr lang="en-US" sz="2400" b="0" i="0" u="none" strike="noStrike" spc="-10" noProof="0" dirty="0">
                          <a:effectLst/>
                          <a:latin typeface="Gill Sans MT"/>
                        </a:rPr>
                        <a:t>Keyboard (entry of symptoms, findings, patient's answers)</a:t>
                      </a:r>
                    </a:p>
                    <a:p>
                      <a:pPr marL="246380" marR="91440" lvl="0">
                        <a:spcBef>
                          <a:spcPts val="1660"/>
                        </a:spcBef>
                        <a:spcAft>
                          <a:spcPts val="0"/>
                        </a:spcAft>
                        <a:buNone/>
                      </a:pPr>
                      <a:endParaRPr lang="en-US" sz="2400" spc="-10" dirty="0">
                        <a:effectLst/>
                      </a:endParaRPr>
                    </a:p>
                  </a:txBody>
                  <a:tcPr marL="0" marR="0" marT="0" marB="0" anchor="ctr"/>
                </a:tc>
                <a:extLst>
                  <a:ext uri="{0D108BD9-81ED-4DB2-BD59-A6C34878D82A}">
                    <a16:rowId xmlns:a16="http://schemas.microsoft.com/office/drawing/2014/main" xmlns="" val="3927999900"/>
                  </a:ext>
                </a:extLst>
              </a:tr>
            </a:tbl>
          </a:graphicData>
        </a:graphic>
      </p:graphicFrame>
    </p:spTree>
    <p:extLst>
      <p:ext uri="{BB962C8B-B14F-4D97-AF65-F5344CB8AC3E}">
        <p14:creationId xmlns:p14="http://schemas.microsoft.com/office/powerpoint/2010/main" val="23974218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FEF27-DA98-4516-AB7F-9AFAE4215448}"/>
              </a:ext>
            </a:extLst>
          </p:cNvPr>
          <p:cNvSpPr>
            <a:spLocks noGrp="1"/>
          </p:cNvSpPr>
          <p:nvPr>
            <p:ph type="title"/>
          </p:nvPr>
        </p:nvSpPr>
        <p:spPr/>
        <p:txBody>
          <a:bodyPr>
            <a:normAutofit/>
          </a:bodyPr>
          <a:lstStyle/>
          <a:p>
            <a:r>
              <a:rPr lang="en-US" dirty="0">
                <a:ea typeface="+mj-lt"/>
                <a:cs typeface="+mj-lt"/>
              </a:rPr>
              <a:t>Part-picking robot</a:t>
            </a:r>
            <a:endParaRPr lang="en-US" dirty="0"/>
          </a:p>
        </p:txBody>
      </p:sp>
      <p:sp>
        <p:nvSpPr>
          <p:cNvPr id="3" name="Content Placeholder 2">
            <a:extLst>
              <a:ext uri="{FF2B5EF4-FFF2-40B4-BE49-F238E27FC236}">
                <a16:creationId xmlns:a16="http://schemas.microsoft.com/office/drawing/2014/main" xmlns="" id="{49F14AC9-A2F3-4275-B28D-2B2A2BC4AE52}"/>
              </a:ext>
            </a:extLst>
          </p:cNvPr>
          <p:cNvSpPr>
            <a:spLocks noGrp="1"/>
          </p:cNvSpPr>
          <p:nvPr>
            <p:ph idx="1"/>
          </p:nvPr>
        </p:nvSpPr>
        <p:spPr/>
        <p:txBody>
          <a:bodyPr/>
          <a:lstStyle/>
          <a:p>
            <a:pPr marL="305435" indent="-305435"/>
            <a:endParaRPr lang="en-US" dirty="0"/>
          </a:p>
          <a:p>
            <a:pPr marL="305435" indent="-305435"/>
            <a:endParaRPr lang="en-US" dirty="0">
              <a:latin typeface="Cambria"/>
            </a:endParaRPr>
          </a:p>
          <a:p>
            <a:pPr marL="305435" indent="-305435"/>
            <a:endParaRPr lang="en-US" dirty="0"/>
          </a:p>
        </p:txBody>
      </p:sp>
      <p:sp>
        <p:nvSpPr>
          <p:cNvPr id="4" name="TextBox 3">
            <a:extLst>
              <a:ext uri="{FF2B5EF4-FFF2-40B4-BE49-F238E27FC236}">
                <a16:creationId xmlns:a16="http://schemas.microsoft.com/office/drawing/2014/main" xmlns="" id="{7B70791E-DB04-4CA0-A789-6DD29D842DD4}"/>
              </a:ext>
            </a:extLst>
          </p:cNvPr>
          <p:cNvSpPr txBox="1"/>
          <p:nvPr/>
        </p:nvSpPr>
        <p:spPr>
          <a:xfrm>
            <a:off x="583721" y="2409645"/>
            <a:ext cx="112545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sz="2800" dirty="0">
              <a:latin typeface="Verdana"/>
              <a:ea typeface="Verdana"/>
              <a:cs typeface="Verdana"/>
            </a:endParaRPr>
          </a:p>
        </p:txBody>
      </p:sp>
      <p:graphicFrame>
        <p:nvGraphicFramePr>
          <p:cNvPr id="6" name="Table 5">
            <a:extLst>
              <a:ext uri="{FF2B5EF4-FFF2-40B4-BE49-F238E27FC236}">
                <a16:creationId xmlns:a16="http://schemas.microsoft.com/office/drawing/2014/main" xmlns="" id="{840BF604-0493-49B7-B677-7BE09DC615AB}"/>
              </a:ext>
            </a:extLst>
          </p:cNvPr>
          <p:cNvGraphicFramePr>
            <a:graphicFrameLocks noGrp="1"/>
          </p:cNvGraphicFramePr>
          <p:nvPr>
            <p:extLst>
              <p:ext uri="{D42A27DB-BD31-4B8C-83A1-F6EECF244321}">
                <p14:modId xmlns:p14="http://schemas.microsoft.com/office/powerpoint/2010/main" val="964162995"/>
              </p:ext>
            </p:extLst>
          </p:nvPr>
        </p:nvGraphicFramePr>
        <p:xfrm>
          <a:off x="560717" y="2516037"/>
          <a:ext cx="11283413" cy="3584448"/>
        </p:xfrm>
        <a:graphic>
          <a:graphicData uri="http://schemas.openxmlformats.org/drawingml/2006/table">
            <a:tbl>
              <a:tblPr firstRow="1" bandRow="1">
                <a:tableStyleId>{5C22544A-7EE6-4342-B048-85BDC9FD1C3A}</a:tableStyleId>
              </a:tblPr>
              <a:tblGrid>
                <a:gridCol w="2985494">
                  <a:extLst>
                    <a:ext uri="{9D8B030D-6E8A-4147-A177-3AD203B41FA5}">
                      <a16:colId xmlns:a16="http://schemas.microsoft.com/office/drawing/2014/main" xmlns="" val="1861839806"/>
                    </a:ext>
                  </a:extLst>
                </a:gridCol>
                <a:gridCol w="2985494">
                  <a:extLst>
                    <a:ext uri="{9D8B030D-6E8A-4147-A177-3AD203B41FA5}">
                      <a16:colId xmlns:a16="http://schemas.microsoft.com/office/drawing/2014/main" xmlns="" val="339251988"/>
                    </a:ext>
                  </a:extLst>
                </a:gridCol>
                <a:gridCol w="2444008">
                  <a:extLst>
                    <a:ext uri="{9D8B030D-6E8A-4147-A177-3AD203B41FA5}">
                      <a16:colId xmlns:a16="http://schemas.microsoft.com/office/drawing/2014/main" xmlns="" val="3354038657"/>
                    </a:ext>
                  </a:extLst>
                </a:gridCol>
                <a:gridCol w="2868417">
                  <a:extLst>
                    <a:ext uri="{9D8B030D-6E8A-4147-A177-3AD203B41FA5}">
                      <a16:colId xmlns:a16="http://schemas.microsoft.com/office/drawing/2014/main" xmlns="" val="3198961638"/>
                    </a:ext>
                  </a:extLst>
                </a:gridCol>
              </a:tblGrid>
              <a:tr h="474133">
                <a:tc>
                  <a:txBody>
                    <a:bodyPr/>
                    <a:lstStyle/>
                    <a:p>
                      <a:pPr marL="91440" marR="393065" rtl="0" latinLnBrk="0">
                        <a:spcBef>
                          <a:spcPts val="345"/>
                        </a:spcBef>
                        <a:spcAft>
                          <a:spcPts val="0"/>
                        </a:spcAft>
                      </a:pPr>
                      <a:r>
                        <a:rPr lang="en-US" sz="2400" kern="1200" spc="-10" dirty="0">
                          <a:effectLst/>
                        </a:rPr>
                        <a:t>P</a:t>
                      </a:r>
                      <a:r>
                        <a:rPr lang="en-US" sz="2400" kern="1200" spc="10" dirty="0">
                          <a:effectLst/>
                        </a:rPr>
                        <a:t>e</a:t>
                      </a:r>
                      <a:r>
                        <a:rPr lang="en-US" sz="2400" kern="1200" spc="5" dirty="0">
                          <a:effectLst/>
                        </a:rPr>
                        <a:t>r</a:t>
                      </a:r>
                      <a:r>
                        <a:rPr lang="en-US" sz="2400" kern="1200" spc="-5" dirty="0">
                          <a:effectLst/>
                        </a:rPr>
                        <a:t>f</a:t>
                      </a:r>
                      <a:r>
                        <a:rPr lang="en-US" sz="2400" kern="1200" spc="5" dirty="0">
                          <a:effectLst/>
                        </a:rPr>
                        <a:t>or</a:t>
                      </a:r>
                      <a:r>
                        <a:rPr lang="en-US" sz="2400" kern="1200" dirty="0">
                          <a:effectLst/>
                        </a:rPr>
                        <a:t>m</a:t>
                      </a:r>
                      <a:r>
                        <a:rPr lang="en-US" sz="2400" kern="1200" spc="-15" dirty="0">
                          <a:effectLst/>
                        </a:rPr>
                        <a:t>a</a:t>
                      </a:r>
                      <a:r>
                        <a:rPr lang="en-US" sz="2400" kern="1200" spc="10" dirty="0">
                          <a:effectLst/>
                        </a:rPr>
                        <a:t>n</a:t>
                      </a:r>
                      <a:r>
                        <a:rPr lang="en-US" sz="2400" kern="1200" spc="-20" dirty="0">
                          <a:effectLst/>
                        </a:rPr>
                        <a:t>c</a:t>
                      </a:r>
                      <a:r>
                        <a:rPr lang="en-US" sz="2400" kern="1200" dirty="0">
                          <a:effectLst/>
                        </a:rPr>
                        <a:t>e  </a:t>
                      </a:r>
                      <a:r>
                        <a:rPr lang="en-US" sz="2400" kern="1200" spc="-5" dirty="0">
                          <a:effectLst/>
                        </a:rPr>
                        <a:t>Measure</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spc="-5" dirty="0">
                          <a:effectLst/>
                        </a:rPr>
                        <a:t>Environment</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spc="-5" dirty="0">
                          <a:effectLst/>
                        </a:rPr>
                        <a:t>Actuators</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dirty="0">
                          <a:effectLst/>
                        </a:rPr>
                        <a:t>Sensors</a:t>
                      </a:r>
                      <a:endParaRPr lang="en-US" sz="2400" dirty="0">
                        <a:effectLst/>
                      </a:endParaRPr>
                    </a:p>
                  </a:txBody>
                  <a:tcPr marL="0" marR="0" marT="0" marB="0" anchor="ctr"/>
                </a:tc>
                <a:extLst>
                  <a:ext uri="{0D108BD9-81ED-4DB2-BD59-A6C34878D82A}">
                    <a16:rowId xmlns:a16="http://schemas.microsoft.com/office/drawing/2014/main" xmlns="" val="807769029"/>
                  </a:ext>
                </a:extLst>
              </a:tr>
              <a:tr h="2852928">
                <a:tc>
                  <a:txBody>
                    <a:bodyPr/>
                    <a:lstStyle/>
                    <a:p>
                      <a:pPr marL="0" algn="ctr" rtl="0" latinLnBrk="0">
                        <a:spcBef>
                          <a:spcPts val="20"/>
                        </a:spcBef>
                        <a:spcAft>
                          <a:spcPts val="0"/>
                        </a:spcAft>
                      </a:pPr>
                      <a:endParaRPr lang="en-US" sz="2400" dirty="0">
                        <a:effectLst/>
                      </a:endParaRPr>
                    </a:p>
                    <a:p>
                      <a:pPr lvl="0" algn="ctr">
                        <a:lnSpc>
                          <a:spcPct val="100000"/>
                        </a:lnSpc>
                        <a:spcBef>
                          <a:spcPts val="0"/>
                        </a:spcBef>
                        <a:spcAft>
                          <a:spcPts val="0"/>
                        </a:spcAft>
                        <a:buNone/>
                      </a:pPr>
                      <a:r>
                        <a:rPr lang="en-US" sz="2400" b="0" i="0" u="none" strike="noStrike" spc="-5" noProof="0" dirty="0">
                          <a:effectLst/>
                        </a:rPr>
                        <a:t>Percentage of parts in correct bins</a:t>
                      </a:r>
                    </a:p>
                  </a:txBody>
                  <a:tcPr marL="0" marR="0" marT="0" marB="0" anchor="ctr"/>
                </a:tc>
                <a:tc>
                  <a:txBody>
                    <a:bodyPr/>
                    <a:lstStyle/>
                    <a:p>
                      <a:pPr marL="0" rtl="0" latinLnBrk="0">
                        <a:spcBef>
                          <a:spcPts val="0"/>
                        </a:spcBef>
                        <a:spcAft>
                          <a:spcPts val="0"/>
                        </a:spcAft>
                      </a:pPr>
                      <a:endParaRPr lang="en-US" sz="2400" dirty="0">
                        <a:effectLst/>
                      </a:endParaRPr>
                    </a:p>
                    <a:p>
                      <a:pPr marL="246380" marR="310515" lvl="0">
                        <a:spcBef>
                          <a:spcPts val="2140"/>
                        </a:spcBef>
                        <a:spcAft>
                          <a:spcPts val="0"/>
                        </a:spcAft>
                        <a:buNone/>
                      </a:pPr>
                      <a:r>
                        <a:rPr lang="en-US" sz="2400" b="0" i="0" u="none" strike="noStrike" spc="-5" noProof="0" dirty="0">
                          <a:effectLst/>
                        </a:rPr>
                        <a:t>Conveyor belt with parts, bins</a:t>
                      </a:r>
                      <a:endParaRPr lang="en-US" dirty="0"/>
                    </a:p>
                  </a:txBody>
                  <a:tcPr marL="0" marR="0" marT="0" marB="0" anchor="ctr"/>
                </a:tc>
                <a:tc>
                  <a:txBody>
                    <a:bodyPr/>
                    <a:lstStyle/>
                    <a:p>
                      <a:pPr marL="0" rtl="0" latinLnBrk="0">
                        <a:spcBef>
                          <a:spcPts val="0"/>
                        </a:spcBef>
                        <a:spcAft>
                          <a:spcPts val="0"/>
                        </a:spcAft>
                      </a:pPr>
                      <a:endParaRPr lang="en-US" sz="2400" dirty="0">
                        <a:effectLst/>
                      </a:endParaRPr>
                    </a:p>
                    <a:p>
                      <a:pPr lvl="0" algn="ctr">
                        <a:lnSpc>
                          <a:spcPct val="100000"/>
                        </a:lnSpc>
                        <a:spcBef>
                          <a:spcPts val="0"/>
                        </a:spcBef>
                        <a:spcAft>
                          <a:spcPts val="0"/>
                        </a:spcAft>
                        <a:buNone/>
                      </a:pPr>
                      <a:r>
                        <a:rPr lang="en-US" sz="2400" b="0" i="0" u="none" strike="noStrike" spc="-10" noProof="0" dirty="0">
                          <a:effectLst/>
                        </a:rPr>
                        <a:t>Jointed arm and hand</a:t>
                      </a:r>
                    </a:p>
                    <a:p>
                      <a:pPr lvl="0" algn="l">
                        <a:lnSpc>
                          <a:spcPct val="100000"/>
                        </a:lnSpc>
                        <a:spcBef>
                          <a:spcPts val="0"/>
                        </a:spcBef>
                        <a:spcAft>
                          <a:spcPts val="0"/>
                        </a:spcAft>
                        <a:buNone/>
                      </a:pPr>
                      <a:endParaRPr lang="en-US" sz="2400" b="0" i="0" u="none" strike="noStrike" spc="-10" noProof="0" dirty="0">
                        <a:effectLst/>
                        <a:latin typeface="Gill Sans MT"/>
                      </a:endParaRPr>
                    </a:p>
                    <a:p>
                      <a:pPr marL="91440" marR="54610" lvl="0">
                        <a:spcBef>
                          <a:spcPts val="1540"/>
                        </a:spcBef>
                        <a:spcAft>
                          <a:spcPts val="0"/>
                        </a:spcAft>
                        <a:buNone/>
                      </a:pPr>
                      <a:endParaRPr lang="en-US" sz="2400" spc="-10" dirty="0">
                        <a:effectLst/>
                      </a:endParaRPr>
                    </a:p>
                  </a:txBody>
                  <a:tcPr marL="0" marR="0" marT="0" marB="0" anchor="ctr"/>
                </a:tc>
                <a:tc>
                  <a:txBody>
                    <a:bodyPr/>
                    <a:lstStyle/>
                    <a:p>
                      <a:pPr marL="246380" marR="91440" lvl="0">
                        <a:spcBef>
                          <a:spcPts val="1660"/>
                        </a:spcBef>
                        <a:spcAft>
                          <a:spcPts val="0"/>
                        </a:spcAft>
                        <a:buNone/>
                      </a:pPr>
                      <a:r>
                        <a:rPr lang="en-US" sz="2400" b="0" i="0" u="none" strike="noStrike" spc="-10" noProof="0" dirty="0">
                          <a:effectLst/>
                        </a:rPr>
                        <a:t>Camera, joint angle sensors</a:t>
                      </a:r>
                      <a:endParaRPr lang="en-US" sz="2400" b="0" i="0" u="none" strike="noStrike" spc="-10" noProof="0" dirty="0">
                        <a:effectLst/>
                        <a:latin typeface="Gill Sans MT"/>
                      </a:endParaRPr>
                    </a:p>
                    <a:p>
                      <a:pPr marL="246380" marR="91440" lvl="0">
                        <a:spcBef>
                          <a:spcPts val="1660"/>
                        </a:spcBef>
                        <a:spcAft>
                          <a:spcPts val="0"/>
                        </a:spcAft>
                        <a:buNone/>
                      </a:pPr>
                      <a:endParaRPr lang="en-US" sz="2400" spc="-10" dirty="0">
                        <a:effectLst/>
                      </a:endParaRPr>
                    </a:p>
                  </a:txBody>
                  <a:tcPr marL="0" marR="0" marT="0" marB="0" anchor="ctr"/>
                </a:tc>
                <a:extLst>
                  <a:ext uri="{0D108BD9-81ED-4DB2-BD59-A6C34878D82A}">
                    <a16:rowId xmlns:a16="http://schemas.microsoft.com/office/drawing/2014/main" xmlns="" val="3927999900"/>
                  </a:ext>
                </a:extLst>
              </a:tr>
            </a:tbl>
          </a:graphicData>
        </a:graphic>
      </p:graphicFrame>
    </p:spTree>
    <p:extLst>
      <p:ext uri="{BB962C8B-B14F-4D97-AF65-F5344CB8AC3E}">
        <p14:creationId xmlns:p14="http://schemas.microsoft.com/office/powerpoint/2010/main" val="24477058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FEF27-DA98-4516-AB7F-9AFAE4215448}"/>
              </a:ext>
            </a:extLst>
          </p:cNvPr>
          <p:cNvSpPr>
            <a:spLocks noGrp="1"/>
          </p:cNvSpPr>
          <p:nvPr>
            <p:ph type="title"/>
          </p:nvPr>
        </p:nvSpPr>
        <p:spPr/>
        <p:txBody>
          <a:bodyPr>
            <a:normAutofit/>
          </a:bodyPr>
          <a:lstStyle/>
          <a:p>
            <a:r>
              <a:rPr lang="en-US" dirty="0">
                <a:ea typeface="+mj-lt"/>
                <a:cs typeface="+mj-lt"/>
              </a:rPr>
              <a:t>Interactive English tutor</a:t>
            </a:r>
            <a:endParaRPr lang="en-US" dirty="0"/>
          </a:p>
        </p:txBody>
      </p:sp>
      <p:sp>
        <p:nvSpPr>
          <p:cNvPr id="3" name="Content Placeholder 2">
            <a:extLst>
              <a:ext uri="{FF2B5EF4-FFF2-40B4-BE49-F238E27FC236}">
                <a16:creationId xmlns:a16="http://schemas.microsoft.com/office/drawing/2014/main" xmlns="" id="{49F14AC9-A2F3-4275-B28D-2B2A2BC4AE52}"/>
              </a:ext>
            </a:extLst>
          </p:cNvPr>
          <p:cNvSpPr>
            <a:spLocks noGrp="1"/>
          </p:cNvSpPr>
          <p:nvPr>
            <p:ph idx="1"/>
          </p:nvPr>
        </p:nvSpPr>
        <p:spPr/>
        <p:txBody>
          <a:bodyPr/>
          <a:lstStyle/>
          <a:p>
            <a:pPr marL="305435" indent="-305435"/>
            <a:endParaRPr lang="en-US" dirty="0"/>
          </a:p>
          <a:p>
            <a:pPr marL="305435" indent="-305435"/>
            <a:endParaRPr lang="en-US" dirty="0">
              <a:latin typeface="Cambria"/>
            </a:endParaRPr>
          </a:p>
          <a:p>
            <a:pPr marL="305435" indent="-305435"/>
            <a:endParaRPr lang="en-US" dirty="0"/>
          </a:p>
        </p:txBody>
      </p:sp>
      <p:sp>
        <p:nvSpPr>
          <p:cNvPr id="4" name="TextBox 3">
            <a:extLst>
              <a:ext uri="{FF2B5EF4-FFF2-40B4-BE49-F238E27FC236}">
                <a16:creationId xmlns:a16="http://schemas.microsoft.com/office/drawing/2014/main" xmlns="" id="{7B70791E-DB04-4CA0-A789-6DD29D842DD4}"/>
              </a:ext>
            </a:extLst>
          </p:cNvPr>
          <p:cNvSpPr txBox="1"/>
          <p:nvPr/>
        </p:nvSpPr>
        <p:spPr>
          <a:xfrm>
            <a:off x="583721" y="2409645"/>
            <a:ext cx="112545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sz="2800" dirty="0">
              <a:latin typeface="Verdana"/>
              <a:ea typeface="Verdana"/>
              <a:cs typeface="Verdana"/>
            </a:endParaRPr>
          </a:p>
        </p:txBody>
      </p:sp>
      <p:graphicFrame>
        <p:nvGraphicFramePr>
          <p:cNvPr id="6" name="Table 5">
            <a:extLst>
              <a:ext uri="{FF2B5EF4-FFF2-40B4-BE49-F238E27FC236}">
                <a16:creationId xmlns:a16="http://schemas.microsoft.com/office/drawing/2014/main" xmlns="" id="{840BF604-0493-49B7-B677-7BE09DC615AB}"/>
              </a:ext>
            </a:extLst>
          </p:cNvPr>
          <p:cNvGraphicFramePr>
            <a:graphicFrameLocks noGrp="1"/>
          </p:cNvGraphicFramePr>
          <p:nvPr>
            <p:extLst>
              <p:ext uri="{D42A27DB-BD31-4B8C-83A1-F6EECF244321}">
                <p14:modId xmlns:p14="http://schemas.microsoft.com/office/powerpoint/2010/main" val="2579363831"/>
              </p:ext>
            </p:extLst>
          </p:nvPr>
        </p:nvGraphicFramePr>
        <p:xfrm>
          <a:off x="560717" y="2516037"/>
          <a:ext cx="11283413" cy="3584448"/>
        </p:xfrm>
        <a:graphic>
          <a:graphicData uri="http://schemas.openxmlformats.org/drawingml/2006/table">
            <a:tbl>
              <a:tblPr firstRow="1" bandRow="1">
                <a:tableStyleId>{5C22544A-7EE6-4342-B048-85BDC9FD1C3A}</a:tableStyleId>
              </a:tblPr>
              <a:tblGrid>
                <a:gridCol w="2985494">
                  <a:extLst>
                    <a:ext uri="{9D8B030D-6E8A-4147-A177-3AD203B41FA5}">
                      <a16:colId xmlns:a16="http://schemas.microsoft.com/office/drawing/2014/main" xmlns="" val="1861839806"/>
                    </a:ext>
                  </a:extLst>
                </a:gridCol>
                <a:gridCol w="2985494">
                  <a:extLst>
                    <a:ext uri="{9D8B030D-6E8A-4147-A177-3AD203B41FA5}">
                      <a16:colId xmlns:a16="http://schemas.microsoft.com/office/drawing/2014/main" xmlns="" val="339251988"/>
                    </a:ext>
                  </a:extLst>
                </a:gridCol>
                <a:gridCol w="2444008">
                  <a:extLst>
                    <a:ext uri="{9D8B030D-6E8A-4147-A177-3AD203B41FA5}">
                      <a16:colId xmlns:a16="http://schemas.microsoft.com/office/drawing/2014/main" xmlns="" val="3354038657"/>
                    </a:ext>
                  </a:extLst>
                </a:gridCol>
                <a:gridCol w="2868417">
                  <a:extLst>
                    <a:ext uri="{9D8B030D-6E8A-4147-A177-3AD203B41FA5}">
                      <a16:colId xmlns:a16="http://schemas.microsoft.com/office/drawing/2014/main" xmlns="" val="3198961638"/>
                    </a:ext>
                  </a:extLst>
                </a:gridCol>
              </a:tblGrid>
              <a:tr h="474133">
                <a:tc>
                  <a:txBody>
                    <a:bodyPr/>
                    <a:lstStyle/>
                    <a:p>
                      <a:pPr marL="91440" marR="393065" rtl="0" latinLnBrk="0">
                        <a:spcBef>
                          <a:spcPts val="345"/>
                        </a:spcBef>
                        <a:spcAft>
                          <a:spcPts val="0"/>
                        </a:spcAft>
                      </a:pPr>
                      <a:r>
                        <a:rPr lang="en-US" sz="2400" kern="1200" spc="-10" dirty="0">
                          <a:effectLst/>
                        </a:rPr>
                        <a:t>P</a:t>
                      </a:r>
                      <a:r>
                        <a:rPr lang="en-US" sz="2400" kern="1200" spc="10" dirty="0">
                          <a:effectLst/>
                        </a:rPr>
                        <a:t>e</a:t>
                      </a:r>
                      <a:r>
                        <a:rPr lang="en-US" sz="2400" kern="1200" spc="5" dirty="0">
                          <a:effectLst/>
                        </a:rPr>
                        <a:t>r</a:t>
                      </a:r>
                      <a:r>
                        <a:rPr lang="en-US" sz="2400" kern="1200" spc="-5" dirty="0">
                          <a:effectLst/>
                        </a:rPr>
                        <a:t>f</a:t>
                      </a:r>
                      <a:r>
                        <a:rPr lang="en-US" sz="2400" kern="1200" spc="5" dirty="0">
                          <a:effectLst/>
                        </a:rPr>
                        <a:t>or</a:t>
                      </a:r>
                      <a:r>
                        <a:rPr lang="en-US" sz="2400" kern="1200" dirty="0">
                          <a:effectLst/>
                        </a:rPr>
                        <a:t>m</a:t>
                      </a:r>
                      <a:r>
                        <a:rPr lang="en-US" sz="2400" kern="1200" spc="-15" dirty="0">
                          <a:effectLst/>
                        </a:rPr>
                        <a:t>a</a:t>
                      </a:r>
                      <a:r>
                        <a:rPr lang="en-US" sz="2400" kern="1200" spc="10" dirty="0">
                          <a:effectLst/>
                        </a:rPr>
                        <a:t>n</a:t>
                      </a:r>
                      <a:r>
                        <a:rPr lang="en-US" sz="2400" kern="1200" spc="-20" dirty="0">
                          <a:effectLst/>
                        </a:rPr>
                        <a:t>c</a:t>
                      </a:r>
                      <a:r>
                        <a:rPr lang="en-US" sz="2400" kern="1200" dirty="0">
                          <a:effectLst/>
                        </a:rPr>
                        <a:t>e  </a:t>
                      </a:r>
                      <a:r>
                        <a:rPr lang="en-US" sz="2400" kern="1200" spc="-5" dirty="0">
                          <a:effectLst/>
                        </a:rPr>
                        <a:t>Measure</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spc="-5" dirty="0">
                          <a:effectLst/>
                        </a:rPr>
                        <a:t>Environment</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spc="-5" dirty="0">
                          <a:effectLst/>
                        </a:rPr>
                        <a:t>Actuators</a:t>
                      </a:r>
                      <a:endParaRPr lang="en-US" sz="2400" dirty="0">
                        <a:effectLst/>
                      </a:endParaRPr>
                    </a:p>
                  </a:txBody>
                  <a:tcPr marL="0" marR="0" marT="0" marB="0" anchor="ctr"/>
                </a:tc>
                <a:tc>
                  <a:txBody>
                    <a:bodyPr/>
                    <a:lstStyle/>
                    <a:p>
                      <a:pPr marL="91440" rtl="0" latinLnBrk="0">
                        <a:spcBef>
                          <a:spcPts val="345"/>
                        </a:spcBef>
                        <a:spcAft>
                          <a:spcPts val="0"/>
                        </a:spcAft>
                      </a:pPr>
                      <a:r>
                        <a:rPr lang="en-US" sz="2400" kern="1200" dirty="0">
                          <a:effectLst/>
                        </a:rPr>
                        <a:t>Sensors</a:t>
                      </a:r>
                      <a:endParaRPr lang="en-US" sz="2400" dirty="0">
                        <a:effectLst/>
                      </a:endParaRPr>
                    </a:p>
                  </a:txBody>
                  <a:tcPr marL="0" marR="0" marT="0" marB="0" anchor="ctr"/>
                </a:tc>
                <a:extLst>
                  <a:ext uri="{0D108BD9-81ED-4DB2-BD59-A6C34878D82A}">
                    <a16:rowId xmlns:a16="http://schemas.microsoft.com/office/drawing/2014/main" xmlns="" val="807769029"/>
                  </a:ext>
                </a:extLst>
              </a:tr>
              <a:tr h="2852928">
                <a:tc>
                  <a:txBody>
                    <a:bodyPr/>
                    <a:lstStyle/>
                    <a:p>
                      <a:pPr marL="0" lvl="0" algn="ctr">
                        <a:spcBef>
                          <a:spcPts val="20"/>
                        </a:spcBef>
                        <a:spcAft>
                          <a:spcPts val="0"/>
                        </a:spcAft>
                        <a:buNone/>
                      </a:pPr>
                      <a:r>
                        <a:rPr lang="en-US" sz="2400" b="0" i="0" u="none" strike="noStrike" noProof="0" dirty="0">
                          <a:effectLst/>
                          <a:latin typeface="Gill Sans MT"/>
                        </a:rPr>
                        <a:t>Maximize student's score on test</a:t>
                      </a:r>
                      <a:endParaRPr lang="en-US" dirty="0"/>
                    </a:p>
                  </a:txBody>
                  <a:tcPr marL="0" marR="0" marT="0" marB="0" anchor="ctr"/>
                </a:tc>
                <a:tc>
                  <a:txBody>
                    <a:bodyPr/>
                    <a:lstStyle/>
                    <a:p>
                      <a:pPr marL="0" rtl="0" latinLnBrk="0">
                        <a:spcBef>
                          <a:spcPts val="0"/>
                        </a:spcBef>
                        <a:spcAft>
                          <a:spcPts val="0"/>
                        </a:spcAft>
                      </a:pPr>
                      <a:endParaRPr lang="en-US" sz="2400" dirty="0">
                        <a:effectLst/>
                      </a:endParaRPr>
                    </a:p>
                    <a:p>
                      <a:pPr marL="246380" marR="310515" lvl="0">
                        <a:spcBef>
                          <a:spcPts val="2140"/>
                        </a:spcBef>
                        <a:spcAft>
                          <a:spcPts val="0"/>
                        </a:spcAft>
                        <a:buNone/>
                      </a:pPr>
                      <a:r>
                        <a:rPr lang="en-US" sz="2400" b="0" i="0" u="none" strike="noStrike" spc="-5" noProof="0" dirty="0">
                          <a:effectLst/>
                          <a:latin typeface="Gill Sans MT"/>
                        </a:rPr>
                        <a:t>Set of students</a:t>
                      </a:r>
                      <a:endParaRPr lang="en-US" dirty="0"/>
                    </a:p>
                  </a:txBody>
                  <a:tcPr marL="0" marR="0" marT="0" marB="0" anchor="ctr"/>
                </a:tc>
                <a:tc>
                  <a:txBody>
                    <a:bodyPr/>
                    <a:lstStyle/>
                    <a:p>
                      <a:pPr marL="0" rtl="0" latinLnBrk="0">
                        <a:spcBef>
                          <a:spcPts val="0"/>
                        </a:spcBef>
                        <a:spcAft>
                          <a:spcPts val="0"/>
                        </a:spcAft>
                      </a:pPr>
                      <a:endParaRPr lang="en-US" sz="2400" dirty="0">
                        <a:effectLst/>
                      </a:endParaRPr>
                    </a:p>
                    <a:p>
                      <a:pPr lvl="0" algn="ctr">
                        <a:lnSpc>
                          <a:spcPct val="100000"/>
                        </a:lnSpc>
                        <a:spcBef>
                          <a:spcPts val="0"/>
                        </a:spcBef>
                        <a:spcAft>
                          <a:spcPts val="0"/>
                        </a:spcAft>
                        <a:buNone/>
                      </a:pPr>
                      <a:r>
                        <a:rPr lang="en-US" sz="2400" b="0" i="0" u="none" strike="noStrike" spc="-10" noProof="0" dirty="0">
                          <a:effectLst/>
                          <a:latin typeface="Gill Sans MT"/>
                        </a:rPr>
                        <a:t>Screen display (exercises, suggestions, corrections)</a:t>
                      </a:r>
                    </a:p>
                    <a:p>
                      <a:pPr lvl="0" algn="ctr">
                        <a:lnSpc>
                          <a:spcPct val="100000"/>
                        </a:lnSpc>
                        <a:spcBef>
                          <a:spcPts val="0"/>
                        </a:spcBef>
                        <a:spcAft>
                          <a:spcPts val="0"/>
                        </a:spcAft>
                        <a:buNone/>
                      </a:pPr>
                      <a:endParaRPr lang="en-US" sz="2400" b="0" i="0" u="none" strike="noStrike" spc="-10" noProof="0" dirty="0">
                        <a:effectLst/>
                      </a:endParaRPr>
                    </a:p>
                    <a:p>
                      <a:pPr marL="91440" marR="54610" lvl="0">
                        <a:spcBef>
                          <a:spcPts val="1540"/>
                        </a:spcBef>
                        <a:spcAft>
                          <a:spcPts val="0"/>
                        </a:spcAft>
                        <a:buNone/>
                      </a:pPr>
                      <a:endParaRPr lang="en-US" sz="2400" spc="-10" dirty="0">
                        <a:effectLst/>
                      </a:endParaRPr>
                    </a:p>
                  </a:txBody>
                  <a:tcPr marL="0" marR="0" marT="0" marB="0" anchor="ctr"/>
                </a:tc>
                <a:tc>
                  <a:txBody>
                    <a:bodyPr/>
                    <a:lstStyle/>
                    <a:p>
                      <a:pPr lvl="0" algn="ctr">
                        <a:lnSpc>
                          <a:spcPct val="100000"/>
                        </a:lnSpc>
                        <a:spcBef>
                          <a:spcPts val="0"/>
                        </a:spcBef>
                        <a:spcAft>
                          <a:spcPts val="0"/>
                        </a:spcAft>
                        <a:buNone/>
                      </a:pPr>
                      <a:r>
                        <a:rPr lang="en-US" sz="2400" b="0" i="0" u="none" strike="noStrike" spc="-10" noProof="0" dirty="0">
                          <a:effectLst/>
                          <a:latin typeface="Gill Sans MT"/>
                        </a:rPr>
                        <a:t>Keyboard</a:t>
                      </a:r>
                    </a:p>
                    <a:p>
                      <a:pPr marL="246380" marR="91440" lvl="0">
                        <a:spcBef>
                          <a:spcPts val="1660"/>
                        </a:spcBef>
                        <a:spcAft>
                          <a:spcPts val="0"/>
                        </a:spcAft>
                        <a:buNone/>
                      </a:pPr>
                      <a:endParaRPr lang="en-US" sz="2400" spc="-10" dirty="0">
                        <a:effectLst/>
                      </a:endParaRPr>
                    </a:p>
                  </a:txBody>
                  <a:tcPr marL="0" marR="0" marT="0" marB="0" anchor="ctr"/>
                </a:tc>
                <a:extLst>
                  <a:ext uri="{0D108BD9-81ED-4DB2-BD59-A6C34878D82A}">
                    <a16:rowId xmlns:a16="http://schemas.microsoft.com/office/drawing/2014/main" xmlns="" val="3927999900"/>
                  </a:ext>
                </a:extLst>
              </a:tr>
            </a:tbl>
          </a:graphicData>
        </a:graphic>
      </p:graphicFrame>
    </p:spTree>
    <p:extLst>
      <p:ext uri="{BB962C8B-B14F-4D97-AF65-F5344CB8AC3E}">
        <p14:creationId xmlns:p14="http://schemas.microsoft.com/office/powerpoint/2010/main" val="1224812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373F125-DEF3-41D6-9918-AB21A2ACC37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1E9F226-EB6E-48C9-ADDA-636DE4BF4E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Text books</a:t>
            </a:r>
          </a:p>
        </p:txBody>
      </p:sp>
      <p:sp>
        <p:nvSpPr>
          <p:cNvPr id="3" name="Content Placeholder 2"/>
          <p:cNvSpPr>
            <a:spLocks noGrp="1"/>
          </p:cNvSpPr>
          <p:nvPr>
            <p:ph idx="1"/>
          </p:nvPr>
        </p:nvSpPr>
        <p:spPr>
          <a:xfrm>
            <a:off x="5155905" y="1113764"/>
            <a:ext cx="6108179" cy="4624327"/>
          </a:xfrm>
        </p:spPr>
        <p:txBody>
          <a:bodyPr anchor="ctr">
            <a:normAutofit/>
          </a:bodyPr>
          <a:lstStyle/>
          <a:p>
            <a:pPr marL="457200" indent="-457200">
              <a:buFont typeface="+mj-lt"/>
              <a:buAutoNum type="arabicPeriod"/>
            </a:pPr>
            <a:r>
              <a:rPr lang="en-US">
                <a:latin typeface="Cambria" panose="02040503050406030204" pitchFamily="18" charset="0"/>
              </a:rPr>
              <a:t>Artificial Intelligence A modern Approach, 3</a:t>
            </a:r>
            <a:r>
              <a:rPr lang="en-US" baseline="30000">
                <a:latin typeface="Cambria" panose="02040503050406030204" pitchFamily="18" charset="0"/>
              </a:rPr>
              <a:t>rd</a:t>
            </a:r>
            <a:r>
              <a:rPr lang="en-US">
                <a:latin typeface="Cambria" panose="02040503050406030204" pitchFamily="18" charset="0"/>
              </a:rPr>
              <a:t> edition, Stuart Russel and Peter </a:t>
            </a:r>
            <a:r>
              <a:rPr lang="en-US" err="1">
                <a:latin typeface="Cambria" panose="02040503050406030204" pitchFamily="18" charset="0"/>
              </a:rPr>
              <a:t>Norwig</a:t>
            </a:r>
            <a:endParaRPr lang="en-US">
              <a:latin typeface="Cambria" panose="02040503050406030204" pitchFamily="18" charset="0"/>
            </a:endParaRPr>
          </a:p>
          <a:p>
            <a:pPr marL="457200" indent="-457200">
              <a:buFont typeface="+mj-lt"/>
              <a:buAutoNum type="arabicPeriod"/>
            </a:pPr>
            <a:r>
              <a:rPr lang="en-US" i="1">
                <a:latin typeface="Cambria" panose="02040503050406030204" pitchFamily="18" charset="0"/>
              </a:rPr>
              <a:t>Artificial intelligence : structures and strategies for complex problem, </a:t>
            </a:r>
            <a:r>
              <a:rPr lang="en-US">
                <a:latin typeface="Cambria" panose="02040503050406030204" pitchFamily="18" charset="0"/>
              </a:rPr>
              <a:t>6th Edition,</a:t>
            </a:r>
            <a:r>
              <a:rPr lang="en-US" i="1">
                <a:latin typeface="Cambria" panose="02040503050406030204" pitchFamily="18" charset="0"/>
              </a:rPr>
              <a:t> </a:t>
            </a:r>
            <a:r>
              <a:rPr lang="en-US">
                <a:latin typeface="Cambria" panose="02040503050406030204" pitchFamily="18" charset="0"/>
              </a:rPr>
              <a:t>Luger, George F, Pearson Education, 2009</a:t>
            </a:r>
          </a:p>
          <a:p>
            <a:pPr marL="457200" indent="-457200">
              <a:buFont typeface="+mj-lt"/>
              <a:buAutoNum type="arabicPeriod"/>
            </a:pPr>
            <a:r>
              <a:rPr lang="en-US" i="1">
                <a:latin typeface="Cambria" panose="02040503050406030204" pitchFamily="18" charset="0"/>
              </a:rPr>
              <a:t>Master Machine Learning Algorithms</a:t>
            </a:r>
            <a:r>
              <a:rPr lang="en-US">
                <a:latin typeface="Cambria" panose="02040503050406030204" pitchFamily="18" charset="0"/>
              </a:rPr>
              <a:t>, Edition, v1.12, Jason Brownlee, eBook, 2017	</a:t>
            </a:r>
          </a:p>
          <a:p>
            <a:pPr marL="457200" indent="-457200">
              <a:buFont typeface="+mj-lt"/>
              <a:buAutoNum type="arabicPeriod"/>
            </a:pPr>
            <a:r>
              <a:rPr lang="en-US" i="1">
                <a:latin typeface="Cambria" panose="02040503050406030204" pitchFamily="18" charset="0"/>
              </a:rPr>
              <a:t>Artificial Intelligence, </a:t>
            </a:r>
            <a:r>
              <a:rPr lang="en-US">
                <a:latin typeface="Cambria" panose="02040503050406030204" pitchFamily="18" charset="0"/>
              </a:rPr>
              <a:t>Patrick H. Winston, 3</a:t>
            </a:r>
            <a:r>
              <a:rPr lang="en-US" baseline="30000">
                <a:latin typeface="Cambria" panose="02040503050406030204" pitchFamily="18" charset="0"/>
              </a:rPr>
              <a:t>rd</a:t>
            </a:r>
            <a:r>
              <a:rPr lang="en-US">
                <a:latin typeface="Cambria" panose="02040503050406030204" pitchFamily="18" charset="0"/>
              </a:rPr>
              <a:t> edition, Pearson Education, 1992</a:t>
            </a:r>
          </a:p>
        </p:txBody>
      </p:sp>
    </p:spTree>
    <p:extLst>
      <p:ext uri="{BB962C8B-B14F-4D97-AF65-F5344CB8AC3E}">
        <p14:creationId xmlns:p14="http://schemas.microsoft.com/office/powerpoint/2010/main" val="19827565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FEF27-DA98-4516-AB7F-9AFAE4215448}"/>
              </a:ext>
            </a:extLst>
          </p:cNvPr>
          <p:cNvSpPr>
            <a:spLocks noGrp="1"/>
          </p:cNvSpPr>
          <p:nvPr>
            <p:ph type="title"/>
          </p:nvPr>
        </p:nvSpPr>
        <p:spPr/>
        <p:txBody>
          <a:bodyPr>
            <a:normAutofit/>
          </a:bodyPr>
          <a:lstStyle/>
          <a:p>
            <a:r>
              <a:rPr lang="en-US" dirty="0">
                <a:ea typeface="+mj-lt"/>
                <a:cs typeface="+mj-lt"/>
              </a:rPr>
              <a:t>Examples PAGE descriptions</a:t>
            </a:r>
            <a:endParaRPr lang="en-US" dirty="0"/>
          </a:p>
        </p:txBody>
      </p:sp>
      <p:sp>
        <p:nvSpPr>
          <p:cNvPr id="3" name="Content Placeholder 2">
            <a:extLst>
              <a:ext uri="{FF2B5EF4-FFF2-40B4-BE49-F238E27FC236}">
                <a16:creationId xmlns:a16="http://schemas.microsoft.com/office/drawing/2014/main" xmlns="" id="{49F14AC9-A2F3-4275-B28D-2B2A2BC4AE52}"/>
              </a:ext>
            </a:extLst>
          </p:cNvPr>
          <p:cNvSpPr>
            <a:spLocks noGrp="1"/>
          </p:cNvSpPr>
          <p:nvPr>
            <p:ph idx="1"/>
          </p:nvPr>
        </p:nvSpPr>
        <p:spPr/>
        <p:txBody>
          <a:bodyPr/>
          <a:lstStyle/>
          <a:p>
            <a:pPr marL="305435" indent="-305435"/>
            <a:endParaRPr lang="en-US" dirty="0"/>
          </a:p>
          <a:p>
            <a:pPr marL="305435" indent="-305435"/>
            <a:endParaRPr lang="en-US" dirty="0">
              <a:latin typeface="Cambria"/>
            </a:endParaRPr>
          </a:p>
          <a:p>
            <a:pPr marL="305435" indent="-305435"/>
            <a:endParaRPr lang="en-US" dirty="0"/>
          </a:p>
        </p:txBody>
      </p:sp>
      <p:sp>
        <p:nvSpPr>
          <p:cNvPr id="4" name="TextBox 3">
            <a:extLst>
              <a:ext uri="{FF2B5EF4-FFF2-40B4-BE49-F238E27FC236}">
                <a16:creationId xmlns:a16="http://schemas.microsoft.com/office/drawing/2014/main" xmlns="" id="{7B70791E-DB04-4CA0-A789-6DD29D842DD4}"/>
              </a:ext>
            </a:extLst>
          </p:cNvPr>
          <p:cNvSpPr txBox="1"/>
          <p:nvPr/>
        </p:nvSpPr>
        <p:spPr>
          <a:xfrm>
            <a:off x="583721" y="2409645"/>
            <a:ext cx="112545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endParaRPr lang="en-US" sz="2800" dirty="0">
              <a:latin typeface="Verdana"/>
              <a:ea typeface="Verdana"/>
              <a:cs typeface="Verdana"/>
            </a:endParaRPr>
          </a:p>
        </p:txBody>
      </p:sp>
      <p:pic>
        <p:nvPicPr>
          <p:cNvPr id="7" name="Picture 6">
            <a:extLst>
              <a:ext uri="{FF2B5EF4-FFF2-40B4-BE49-F238E27FC236}">
                <a16:creationId xmlns:a16="http://schemas.microsoft.com/office/drawing/2014/main" xmlns="" id="{5ECCF48B-A084-4789-8D8E-B9D850219F3F}"/>
              </a:ext>
            </a:extLst>
          </p:cNvPr>
          <p:cNvPicPr>
            <a:picLocks noChangeAspect="1"/>
          </p:cNvPicPr>
          <p:nvPr/>
        </p:nvPicPr>
        <p:blipFill>
          <a:blip r:embed="rId2"/>
          <a:stretch>
            <a:fillRect/>
          </a:stretch>
        </p:blipFill>
        <p:spPr>
          <a:xfrm>
            <a:off x="1341120" y="1828800"/>
            <a:ext cx="9387840" cy="4861560"/>
          </a:xfrm>
          <a:prstGeom prst="rect">
            <a:avLst/>
          </a:prstGeom>
        </p:spPr>
      </p:pic>
    </p:spTree>
    <p:extLst>
      <p:ext uri="{BB962C8B-B14F-4D97-AF65-F5344CB8AC3E}">
        <p14:creationId xmlns:p14="http://schemas.microsoft.com/office/powerpoint/2010/main" val="16921769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Structure of Intelligent Agents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575706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457200" rtl="0" eaLnBrk="1" fontAlgn="auto" latinLnBrk="0" hangingPunct="1">
              <a:lnSpc>
                <a:spcPct val="100000"/>
              </a:lnSpc>
              <a:spcBef>
                <a:spcPts val="0"/>
              </a:spcBef>
              <a:spcAft>
                <a:spcPts val="0"/>
              </a:spcAft>
              <a:buClr>
                <a:srgbClr val="1A3260"/>
              </a:buClr>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9"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p:cNvSpPr>
            <a:spLocks noGrp="1"/>
          </p:cNvSpPr>
          <p:nvPr>
            <p:ph type="title"/>
          </p:nvPr>
        </p:nvSpPr>
        <p:spPr>
          <a:xfrm>
            <a:off x="643468" y="1033389"/>
            <a:ext cx="4826256" cy="4825409"/>
          </a:xfrm>
        </p:spPr>
        <p:txBody>
          <a:bodyPr anchor="ctr">
            <a:normAutofit/>
          </a:bodyPr>
          <a:lstStyle/>
          <a:p>
            <a:pPr algn="l"/>
            <a:r>
              <a:rPr lang="en-US" sz="1800" b="0" i="0" u="none" strike="noStrike" baseline="0" dirty="0">
                <a:latin typeface="Times New Roman" panose="02020603050405020304" pitchFamily="18" charset="0"/>
              </a:rPr>
              <a:t>The job of AI is to design the </a:t>
            </a:r>
            <a:r>
              <a:rPr lang="en-US" sz="1800" b="1" i="0" u="none" strike="noStrike" baseline="0" dirty="0">
                <a:latin typeface="Times New Roman" panose="02020603050405020304" pitchFamily="18" charset="0"/>
              </a:rPr>
              <a:t>agent program: </a:t>
            </a:r>
            <a:r>
              <a:rPr lang="en-US" sz="1800" b="0" i="0" u="none" strike="noStrike" baseline="0" dirty="0">
                <a:latin typeface="Times New Roman" panose="02020603050405020304" pitchFamily="18" charset="0"/>
              </a:rPr>
              <a:t>a function that implements the agent mapping from percepts to actions. </a:t>
            </a:r>
            <a:br>
              <a:rPr lang="en-US" sz="1800" b="0" i="0" u="none" strike="noStrike" baseline="0" dirty="0">
                <a:latin typeface="Times New Roman" panose="02020603050405020304" pitchFamily="18" charset="0"/>
              </a:rPr>
            </a:br>
            <a:r>
              <a:rPr lang="en-US" sz="1800" b="0" i="0" u="none" strike="noStrike" baseline="0" dirty="0">
                <a:latin typeface="Times New Roman" panose="02020603050405020304" pitchFamily="18" charset="0"/>
              </a:rPr>
              <a:t/>
            </a:r>
            <a:br>
              <a:rPr lang="en-US" sz="1800" b="0" i="0" u="none" strike="noStrike" baseline="0" dirty="0">
                <a:latin typeface="Times New Roman" panose="02020603050405020304" pitchFamily="18" charset="0"/>
              </a:rPr>
            </a:br>
            <a:r>
              <a:rPr lang="en-US" sz="1800" b="0" i="0" u="none" strike="noStrike" baseline="0" dirty="0">
                <a:latin typeface="Times New Roman" panose="02020603050405020304" pitchFamily="18" charset="0"/>
              </a:rPr>
              <a:t>We assume this program will run on some sort of ARCHITECTURE computing device, which we will call the </a:t>
            </a:r>
            <a:r>
              <a:rPr lang="en-US" sz="1800" b="1" i="0" u="none" strike="noStrike" baseline="0" dirty="0">
                <a:latin typeface="Times New Roman" panose="02020603050405020304" pitchFamily="18" charset="0"/>
              </a:rPr>
              <a:t>architecture. </a:t>
            </a:r>
            <a:br>
              <a:rPr lang="en-US" sz="1800" b="1" i="0" u="none" strike="noStrike" baseline="0" dirty="0">
                <a:latin typeface="Times New Roman" panose="02020603050405020304" pitchFamily="18" charset="0"/>
              </a:rPr>
            </a:br>
            <a:r>
              <a:rPr lang="en-US" sz="1800" b="1" i="0" u="none" strike="noStrike" baseline="0" dirty="0">
                <a:latin typeface="Times New Roman" panose="02020603050405020304" pitchFamily="18" charset="0"/>
              </a:rPr>
              <a:t/>
            </a:r>
            <a:br>
              <a:rPr lang="en-US" sz="1800" b="1" i="0" u="none" strike="noStrike" baseline="0" dirty="0">
                <a:latin typeface="Times New Roman" panose="02020603050405020304" pitchFamily="18" charset="0"/>
              </a:rPr>
            </a:br>
            <a:r>
              <a:rPr lang="en-US" sz="1800" b="0" i="0" u="none" strike="noStrike" baseline="0" dirty="0">
                <a:latin typeface="Times New Roman" panose="02020603050405020304" pitchFamily="18" charset="0"/>
              </a:rPr>
              <a:t>The architecture might be a plain computer, or it might include special-purpose hardware for certain tasks, such as processing camera images or filtering audio input.</a:t>
            </a:r>
            <a:endParaRPr lang="en-IN" sz="5000" dirty="0">
              <a:solidFill>
                <a:srgbClr val="FFFFFF"/>
              </a:solidFill>
            </a:endParaRPr>
          </a:p>
        </p:txBody>
      </p:sp>
      <p:sp>
        <p:nvSpPr>
          <p:cNvPr id="11"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755769" y="1033390"/>
            <a:ext cx="4855037" cy="4825409"/>
          </a:xfrm>
          <a:ln w="57150">
            <a:noFill/>
          </a:ln>
        </p:spPr>
        <p:txBody>
          <a:bodyPr anchor="ctr">
            <a:normAutofit/>
          </a:bodyPr>
          <a:lstStyle/>
          <a:p>
            <a:pPr marL="305435" indent="-305435">
              <a:buFont typeface="Wingdings 2" panose="020B0502020104020203"/>
              <a:buChar char=""/>
            </a:pPr>
            <a:r>
              <a:rPr lang="en-US" sz="2400" dirty="0">
                <a:solidFill>
                  <a:schemeClr val="accent2">
                    <a:lumMod val="50000"/>
                  </a:schemeClr>
                </a:solidFill>
              </a:rPr>
              <a:t>Agent’s structure can be viewed as:</a:t>
            </a:r>
          </a:p>
          <a:p>
            <a:pPr marL="629435" lvl="1" indent="-305435">
              <a:buFont typeface="Wingdings 2" panose="020B0502020104020203"/>
              <a:buChar char=""/>
            </a:pPr>
            <a:r>
              <a:rPr lang="en-US" sz="2200" dirty="0">
                <a:solidFill>
                  <a:schemeClr val="accent2">
                    <a:lumMod val="50000"/>
                  </a:schemeClr>
                </a:solidFill>
              </a:rPr>
              <a:t>Agent = Architecture + Agent Program</a:t>
            </a:r>
          </a:p>
          <a:p>
            <a:pPr marL="629435" lvl="1" indent="-305435">
              <a:buFont typeface="Wingdings 2" panose="020B0502020104020203"/>
              <a:buChar char=""/>
            </a:pPr>
            <a:r>
              <a:rPr lang="en-US" sz="2200" dirty="0">
                <a:solidFill>
                  <a:schemeClr val="accent2">
                    <a:lumMod val="50000"/>
                  </a:schemeClr>
                </a:solidFill>
              </a:rPr>
              <a:t>Architecture = the machinery that an agent executes on.</a:t>
            </a:r>
          </a:p>
          <a:p>
            <a:pPr marL="629435" lvl="1" indent="-305435">
              <a:buFont typeface="Wingdings 2" panose="020B0502020104020203"/>
              <a:buChar char=""/>
            </a:pPr>
            <a:r>
              <a:rPr lang="en-US" sz="2200" b="1" dirty="0">
                <a:solidFill>
                  <a:schemeClr val="accent2">
                    <a:lumMod val="50000"/>
                  </a:schemeClr>
                </a:solidFill>
              </a:rPr>
              <a:t>Agent Program = an implementation of an agent function. (….our focus )</a:t>
            </a:r>
            <a:endParaRPr lang="en-IN" sz="2200" b="1" dirty="0">
              <a:solidFill>
                <a:schemeClr val="accent2">
                  <a:lumMod val="50000"/>
                </a:schemeClr>
              </a:solidFill>
              <a:ea typeface="+mn-lt"/>
              <a:cs typeface="+mn-lt"/>
            </a:endParaRPr>
          </a:p>
        </p:txBody>
      </p:sp>
    </p:spTree>
    <p:extLst>
      <p:ext uri="{BB962C8B-B14F-4D97-AF65-F5344CB8AC3E}">
        <p14:creationId xmlns:p14="http://schemas.microsoft.com/office/powerpoint/2010/main" val="13729723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AI Agent environment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687965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9"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1033389"/>
            <a:ext cx="4826256" cy="4825409"/>
          </a:xfrm>
        </p:spPr>
        <p:txBody>
          <a:bodyPr anchor="ctr">
            <a:normAutofit/>
          </a:bodyPr>
          <a:lstStyle/>
          <a:p>
            <a:r>
              <a:rPr lang="en-IN" sz="5000">
                <a:solidFill>
                  <a:srgbClr val="FFFFFF"/>
                </a:solidFill>
              </a:rPr>
              <a:t>Agent Environment Types </a:t>
            </a:r>
          </a:p>
        </p:txBody>
      </p:sp>
      <p:sp>
        <p:nvSpPr>
          <p:cNvPr id="11"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755769" y="1033390"/>
            <a:ext cx="4855037" cy="4825409"/>
          </a:xfrm>
          <a:ln w="57150">
            <a:noFill/>
          </a:ln>
        </p:spPr>
        <p:txBody>
          <a:bodyPr anchor="ctr">
            <a:normAutofit/>
          </a:bodyPr>
          <a:lstStyle/>
          <a:p>
            <a:pPr marL="305435" indent="-305435">
              <a:buFont typeface="Wingdings 2" panose="020B0502020104020203"/>
              <a:buChar char=""/>
            </a:pPr>
            <a:r>
              <a:rPr lang="en-IN" sz="2400" dirty="0">
                <a:solidFill>
                  <a:schemeClr val="accent2">
                    <a:lumMod val="50000"/>
                  </a:schemeClr>
                </a:solidFill>
              </a:rPr>
              <a:t>Fully Observable</a:t>
            </a:r>
            <a:r>
              <a:rPr lang="en-IN" sz="2400" dirty="0">
                <a:solidFill>
                  <a:schemeClr val="accent2">
                    <a:lumMod val="50000"/>
                  </a:schemeClr>
                </a:solidFill>
                <a:ea typeface="+mn-lt"/>
                <a:cs typeface="+mn-lt"/>
              </a:rPr>
              <a:t>(vs. partially observable)</a:t>
            </a:r>
            <a:endParaRPr lang="en-US" sz="2400" dirty="0">
              <a:solidFill>
                <a:schemeClr val="accent2">
                  <a:lumMod val="50000"/>
                </a:schemeClr>
              </a:solidFill>
            </a:endParaRPr>
          </a:p>
          <a:p>
            <a:pPr marL="305435" indent="-305435">
              <a:buFont typeface="Wingdings 2" panose="020B0502020104020203"/>
              <a:buChar char=""/>
            </a:pPr>
            <a:r>
              <a:rPr lang="en-IN" sz="2400" dirty="0">
                <a:solidFill>
                  <a:schemeClr val="accent2">
                    <a:lumMod val="50000"/>
                  </a:schemeClr>
                </a:solidFill>
              </a:rPr>
              <a:t>Deterministic</a:t>
            </a:r>
            <a:r>
              <a:rPr lang="en-IN" sz="2400" dirty="0">
                <a:solidFill>
                  <a:schemeClr val="accent2">
                    <a:lumMod val="50000"/>
                  </a:schemeClr>
                </a:solidFill>
                <a:ea typeface="+mn-lt"/>
                <a:cs typeface="+mn-lt"/>
              </a:rPr>
              <a:t>(vs. stochastic) </a:t>
            </a:r>
            <a:endParaRPr lang="en-US" sz="2400" dirty="0">
              <a:solidFill>
                <a:schemeClr val="accent2">
                  <a:lumMod val="50000"/>
                </a:schemeClr>
              </a:solidFill>
            </a:endParaRPr>
          </a:p>
          <a:p>
            <a:pPr marL="305435" indent="-305435">
              <a:buFont typeface="Wingdings 2" panose="020B0502020104020203"/>
              <a:buChar char=""/>
            </a:pPr>
            <a:r>
              <a:rPr lang="en-IN" sz="2400" dirty="0">
                <a:solidFill>
                  <a:schemeClr val="accent2">
                    <a:lumMod val="50000"/>
                  </a:schemeClr>
                </a:solidFill>
              </a:rPr>
              <a:t>Episodic </a:t>
            </a:r>
            <a:r>
              <a:rPr lang="en-IN" sz="2400" dirty="0">
                <a:solidFill>
                  <a:schemeClr val="accent2">
                    <a:lumMod val="50000"/>
                  </a:schemeClr>
                </a:solidFill>
                <a:ea typeface="+mn-lt"/>
                <a:cs typeface="+mn-lt"/>
              </a:rPr>
              <a:t>(vs. sequential)</a:t>
            </a:r>
            <a:endParaRPr lang="en-US" sz="2400" dirty="0">
              <a:solidFill>
                <a:schemeClr val="accent2">
                  <a:lumMod val="50000"/>
                </a:schemeClr>
              </a:solidFill>
            </a:endParaRPr>
          </a:p>
          <a:p>
            <a:pPr marL="305435" indent="-305435">
              <a:buFont typeface="Wingdings 2" panose="020B0502020104020203"/>
              <a:buChar char=""/>
            </a:pPr>
            <a:r>
              <a:rPr lang="en-IN" sz="2400" dirty="0">
                <a:solidFill>
                  <a:schemeClr val="accent2">
                    <a:lumMod val="50000"/>
                  </a:schemeClr>
                </a:solidFill>
              </a:rPr>
              <a:t>Static Environment </a:t>
            </a:r>
            <a:r>
              <a:rPr lang="en-IN" sz="2400" dirty="0">
                <a:solidFill>
                  <a:schemeClr val="accent2">
                    <a:lumMod val="50000"/>
                  </a:schemeClr>
                </a:solidFill>
                <a:ea typeface="+mn-lt"/>
                <a:cs typeface="+mn-lt"/>
              </a:rPr>
              <a:t> </a:t>
            </a:r>
            <a:r>
              <a:rPr lang="en-IN" sz="2400" dirty="0">
                <a:solidFill>
                  <a:schemeClr val="accent2">
                    <a:lumMod val="50000"/>
                  </a:schemeClr>
                </a:solidFill>
              </a:rPr>
              <a:t>(vs. dynamic)</a:t>
            </a:r>
            <a:endParaRPr lang="en-IN" sz="2400" dirty="0">
              <a:solidFill>
                <a:schemeClr val="accent2">
                  <a:lumMod val="50000"/>
                </a:schemeClr>
              </a:solidFill>
              <a:ea typeface="+mn-lt"/>
              <a:cs typeface="+mn-lt"/>
            </a:endParaRPr>
          </a:p>
          <a:p>
            <a:pPr marL="305435" indent="-305435">
              <a:buFont typeface="Wingdings 2" panose="020B0502020104020203"/>
              <a:buChar char=""/>
            </a:pPr>
            <a:r>
              <a:rPr lang="en-IN" sz="2400" dirty="0">
                <a:solidFill>
                  <a:schemeClr val="accent2">
                    <a:lumMod val="50000"/>
                  </a:schemeClr>
                </a:solidFill>
              </a:rPr>
              <a:t>Discrete(</a:t>
            </a:r>
            <a:r>
              <a:rPr lang="en-IN" sz="2400" dirty="0" err="1">
                <a:solidFill>
                  <a:schemeClr val="accent2">
                    <a:lumMod val="50000"/>
                  </a:schemeClr>
                </a:solidFill>
              </a:rPr>
              <a:t>vs.continuous</a:t>
            </a:r>
            <a:r>
              <a:rPr lang="en-IN" sz="2400" dirty="0">
                <a:solidFill>
                  <a:schemeClr val="accent2">
                    <a:lumMod val="50000"/>
                  </a:schemeClr>
                </a:solidFill>
              </a:rPr>
              <a:t>)</a:t>
            </a:r>
          </a:p>
          <a:p>
            <a:pPr marL="305435" indent="-305435">
              <a:buFont typeface="Wingdings 2" panose="020B0502020104020203"/>
              <a:buChar char=""/>
            </a:pPr>
            <a:r>
              <a:rPr lang="en-IN" sz="2400" dirty="0">
                <a:solidFill>
                  <a:schemeClr val="accent2">
                    <a:lumMod val="50000"/>
                  </a:schemeClr>
                </a:solidFill>
              </a:rPr>
              <a:t>Single Agent</a:t>
            </a:r>
            <a:r>
              <a:rPr lang="en-IN" sz="2400" dirty="0">
                <a:solidFill>
                  <a:schemeClr val="accent2">
                    <a:lumMod val="50000"/>
                  </a:schemeClr>
                </a:solidFill>
                <a:ea typeface="+mn-lt"/>
                <a:cs typeface="+mn-lt"/>
              </a:rPr>
              <a:t>(vs. multiagent)</a:t>
            </a:r>
          </a:p>
        </p:txBody>
      </p:sp>
    </p:spTree>
    <p:extLst>
      <p:ext uri="{BB962C8B-B14F-4D97-AF65-F5344CB8AC3E}">
        <p14:creationId xmlns:p14="http://schemas.microsoft.com/office/powerpoint/2010/main" val="27243550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3" name="Rectangle 135">
            <a:extLst>
              <a:ext uri="{FF2B5EF4-FFF2-40B4-BE49-F238E27FC236}">
                <a16:creationId xmlns:a16="http://schemas.microsoft.com/office/drawing/2014/main" xmlns="" id="{325A0672-A00B-4963-A6A1-170BBE2291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a:xfrm>
            <a:off x="379909" y="98307"/>
            <a:ext cx="7225075" cy="1013800"/>
          </a:xfrm>
        </p:spPr>
        <p:txBody>
          <a:bodyPr>
            <a:normAutofit/>
          </a:bodyPr>
          <a:lstStyle/>
          <a:p>
            <a:r>
              <a:rPr lang="en-US">
                <a:solidFill>
                  <a:schemeClr val="accent1"/>
                </a:solidFill>
              </a:rPr>
              <a:t>Environment types</a:t>
            </a:r>
          </a:p>
        </p:txBody>
      </p:sp>
      <p:grpSp>
        <p:nvGrpSpPr>
          <p:cNvPr id="17414" name="Group 137">
            <a:extLst>
              <a:ext uri="{FF2B5EF4-FFF2-40B4-BE49-F238E27FC236}">
                <a16:creationId xmlns:a16="http://schemas.microsoft.com/office/drawing/2014/main" xmlns="" id="{E8923A14-6C7A-45FB-A5F1-2D276702565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39" name="Rectangle 138">
              <a:extLst>
                <a:ext uri="{FF2B5EF4-FFF2-40B4-BE49-F238E27FC236}">
                  <a16:creationId xmlns:a16="http://schemas.microsoft.com/office/drawing/2014/main" xmlns="" id="{227738C0-CF5C-4616-B33E-C988DE11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xmlns="" id="{784B4E1F-1F78-4844-B851-9410BA4770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xmlns="" id="{4B4AE0E5-28A2-4386-BC9B-71ABF5238A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7411" name="Rectangle 3"/>
          <p:cNvSpPr>
            <a:spLocks noGrp="1" noChangeArrowheads="1"/>
          </p:cNvSpPr>
          <p:nvPr>
            <p:ph type="body" idx="1"/>
          </p:nvPr>
        </p:nvSpPr>
        <p:spPr>
          <a:xfrm>
            <a:off x="581194" y="1537100"/>
            <a:ext cx="7225074" cy="4709887"/>
          </a:xfrm>
        </p:spPr>
        <p:txBody>
          <a:bodyPr vert="horz" lIns="91440" tIns="45720" rIns="91440" bIns="45720" rtlCol="0" anchor="ctr">
            <a:noAutofit/>
          </a:bodyPr>
          <a:lstStyle/>
          <a:p>
            <a:pPr marL="305435" indent="-305435" algn="just"/>
            <a:r>
              <a:rPr lang="en-US" dirty="0">
                <a:solidFill>
                  <a:srgbClr val="FF0000"/>
                </a:solidFill>
              </a:rPr>
              <a:t>Fully observable (vs. partially observable)(Accessible vs. inaccessible</a:t>
            </a:r>
            <a:r>
              <a:rPr lang="en-US" sz="1800" b="1" i="0" u="none" strike="noStrike" baseline="0" dirty="0">
                <a:latin typeface="Times New Roman" panose="02020603050405020304" pitchFamily="18" charset="0"/>
              </a:rPr>
              <a:t>)</a:t>
            </a:r>
            <a:r>
              <a:rPr lang="en-US" dirty="0">
                <a:solidFill>
                  <a:srgbClr val="FF0000"/>
                </a:solidFill>
              </a:rPr>
              <a:t>: </a:t>
            </a:r>
            <a:r>
              <a:rPr lang="en-US" dirty="0"/>
              <a:t>An agent's sensors give it access to the complete state of the environment at each point in time. </a:t>
            </a:r>
            <a:r>
              <a:rPr lang="en-US" dirty="0">
                <a:ea typeface="+mn-lt"/>
                <a:cs typeface="+mn-lt"/>
              </a:rPr>
              <a:t>An accessible environment is one in which the agent can obtain complete, accurate, up-to-date information about the environment’s state. Most moderately complex environments (for example, the everyday physical world and the Internet) are inaccessible. The more accessible an environment is, the simpler it is to build agents to operate in it</a:t>
            </a:r>
            <a:endParaRPr lang="en-US" dirty="0"/>
          </a:p>
          <a:p>
            <a:pPr marL="305435" indent="-305435" algn="just"/>
            <a:r>
              <a:rPr lang="en-US" dirty="0">
                <a:solidFill>
                  <a:srgbClr val="FF0000"/>
                </a:solidFill>
              </a:rPr>
              <a:t>Deterministic (vs. stochastic):</a:t>
            </a:r>
            <a:r>
              <a:rPr lang="en-US" dirty="0"/>
              <a:t> The next state of the environment is completely determined by the current state and the action executed by the </a:t>
            </a:r>
            <a:r>
              <a:rPr lang="en-US" dirty="0" smtClean="0"/>
              <a:t>agent(agent’s action uniquely determines the outcome). </a:t>
            </a:r>
            <a:r>
              <a:rPr lang="en-US" dirty="0"/>
              <a:t>(If the environment is deterministic except for the actions of other agents, then the environment is strategic) </a:t>
            </a:r>
            <a:r>
              <a:rPr lang="en-US" dirty="0">
                <a:ea typeface="+mn-lt"/>
                <a:cs typeface="+mn-lt"/>
              </a:rPr>
              <a:t>A deterministic environment is one in which the next state of the environment is completely determined by the current state and the action executed by the agent. The physical world can to all intents and purposes be regarded as non-deterministic. Non-deterministic environments present greater problems for the agent designer</a:t>
            </a:r>
          </a:p>
        </p:txBody>
      </p:sp>
      <p:pic>
        <p:nvPicPr>
          <p:cNvPr id="4" name="Picture 3"/>
          <p:cNvPicPr>
            <a:picLocks noChangeAspect="1"/>
          </p:cNvPicPr>
          <p:nvPr/>
        </p:nvPicPr>
        <p:blipFill rotWithShape="1">
          <a:blip r:embed="rId3"/>
          <a:srcRect l="16028" r="36050" b="-2"/>
          <a:stretch/>
        </p:blipFill>
        <p:spPr>
          <a:xfrm>
            <a:off x="8042147" y="600075"/>
            <a:ext cx="3695828" cy="5792788"/>
          </a:xfrm>
          <a:prstGeom prst="rect">
            <a:avLst/>
          </a:prstGeom>
        </p:spPr>
      </p:pic>
    </p:spTree>
    <p:extLst>
      <p:ext uri="{BB962C8B-B14F-4D97-AF65-F5344CB8AC3E}">
        <p14:creationId xmlns:p14="http://schemas.microsoft.com/office/powerpoint/2010/main" val="277525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Environment types</a:t>
            </a:r>
          </a:p>
        </p:txBody>
      </p:sp>
      <p:sp>
        <p:nvSpPr>
          <p:cNvPr id="18435" name="Rectangle 3"/>
          <p:cNvSpPr>
            <a:spLocks noGrp="1" noChangeArrowheads="1"/>
          </p:cNvSpPr>
          <p:nvPr>
            <p:ph type="body" idx="1"/>
          </p:nvPr>
        </p:nvSpPr>
        <p:spPr>
          <a:xfrm>
            <a:off x="581192" y="1720421"/>
            <a:ext cx="11029615" cy="4742227"/>
          </a:xfrm>
        </p:spPr>
        <p:txBody>
          <a:bodyPr>
            <a:normAutofit fontScale="62500" lnSpcReduction="20000"/>
          </a:bodyPr>
          <a:lstStyle/>
          <a:p>
            <a:pPr marL="305435" indent="-305435" algn="just"/>
            <a:r>
              <a:rPr lang="en-US" sz="2800">
                <a:solidFill>
                  <a:srgbClr val="FF0000"/>
                </a:solidFill>
                <a:ea typeface="+mn-lt"/>
                <a:cs typeface="+mn-lt"/>
              </a:rPr>
              <a:t>Episodic (vs. sequential):</a:t>
            </a:r>
            <a:r>
              <a:rPr lang="en-US" sz="2800">
                <a:ea typeface="+mn-lt"/>
                <a:cs typeface="+mn-lt"/>
              </a:rPr>
              <a:t> The agent's experience is divided into atomic "episodes" (each episode consists of the agent perceiving and then performing a single action), and the choice of action in each episode depends only on the episode itself. In an episodic environment, the performance of an agent is dependent on a number of discrete episodes, with no link between the performance of an agent in different scenarios • Episodic environments are simpler from the agent developer’s perspective because the agent can decide what action to perform based only on the current episode — it need not reason about the interactions between this and future episodes</a:t>
            </a:r>
          </a:p>
          <a:p>
            <a:pPr marL="305435" indent="-305435" algn="just"/>
            <a:r>
              <a:rPr lang="en-US" sz="2800">
                <a:solidFill>
                  <a:srgbClr val="FF0000"/>
                </a:solidFill>
              </a:rPr>
              <a:t>Static </a:t>
            </a:r>
            <a:r>
              <a:rPr lang="en-US" sz="2800" dirty="0"/>
              <a:t>(vs. dynamic): The environment is unchanged while an agent is deliberating. (The environment is </a:t>
            </a:r>
            <a:r>
              <a:rPr lang="en-US" sz="2800" dirty="0">
                <a:solidFill>
                  <a:srgbClr val="FF0000"/>
                </a:solidFill>
              </a:rPr>
              <a:t>semi-dynamic</a:t>
            </a:r>
            <a:r>
              <a:rPr lang="en-US" sz="2800" dirty="0"/>
              <a:t> if the environment itself does not change with the passage of time but the agent's </a:t>
            </a:r>
            <a:r>
              <a:rPr lang="en-US" sz="2800"/>
              <a:t>performance score does) </a:t>
            </a:r>
            <a:r>
              <a:rPr lang="en-US" sz="2800">
                <a:ea typeface="+mn-lt"/>
                <a:cs typeface="+mn-lt"/>
              </a:rPr>
              <a:t>A static environment is unchanged while an agent is reflecting. A dynamic environment is one that has other processes operating on it, and which hence changes in ways beyond the agent’s control. Other processes can interfere with the agent’s actions (as in concurrent systems theory). The physical world is a highly dynamic environment</a:t>
            </a:r>
            <a:endParaRPr lang="en-US"/>
          </a:p>
          <a:p>
            <a:pPr marL="305435" indent="-305435" algn="just"/>
            <a:r>
              <a:rPr lang="en-US" sz="2800" dirty="0">
                <a:solidFill>
                  <a:srgbClr val="FF0000"/>
                </a:solidFill>
              </a:rPr>
              <a:t>Discrete</a:t>
            </a:r>
            <a:r>
              <a:rPr lang="en-US" sz="2800" dirty="0"/>
              <a:t> (vs. continuous): A limited number of distinct, clearly defined percepts and </a:t>
            </a:r>
            <a:r>
              <a:rPr lang="en-US" sz="2800"/>
              <a:t>actions. </a:t>
            </a:r>
            <a:r>
              <a:rPr lang="en-US" sz="2800">
                <a:ea typeface="+mn-lt"/>
                <a:cs typeface="+mn-lt"/>
              </a:rPr>
              <a:t>An environment is discrete if there are a fixed, finite number of actions and percepts in it – Ex: chess game. Continuous environments have a certain level of mismatch with computer systems – Ex: taxi driving. Discrete environments could in principle be handled by a kind of “lookup table”</a:t>
            </a:r>
            <a:endParaRPr lang="en-US" sz="2800" dirty="0"/>
          </a:p>
          <a:p>
            <a:pPr marL="305435" indent="-305435" algn="just"/>
            <a:r>
              <a:rPr lang="en-US" sz="2800" dirty="0">
                <a:solidFill>
                  <a:srgbClr val="FF0000"/>
                </a:solidFill>
              </a:rPr>
              <a:t>Single agent</a:t>
            </a:r>
            <a:r>
              <a:rPr lang="en-US" sz="2800" dirty="0"/>
              <a:t> (vs. multiagent): An agent operating by itself in an environment.</a:t>
            </a:r>
          </a:p>
        </p:txBody>
      </p:sp>
    </p:spTree>
    <p:extLst>
      <p:ext uri="{BB962C8B-B14F-4D97-AF65-F5344CB8AC3E}">
        <p14:creationId xmlns:p14="http://schemas.microsoft.com/office/powerpoint/2010/main" val="35005454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Environment types</a:t>
            </a:r>
          </a:p>
        </p:txBody>
      </p:sp>
      <p:pic>
        <p:nvPicPr>
          <p:cNvPr id="5" name="Picture 4">
            <a:extLst>
              <a:ext uri="{FF2B5EF4-FFF2-40B4-BE49-F238E27FC236}">
                <a16:creationId xmlns:a16="http://schemas.microsoft.com/office/drawing/2014/main" xmlns="" id="{E72305AF-BC53-489E-BA7B-EC04C527C1E9}"/>
              </a:ext>
            </a:extLst>
          </p:cNvPr>
          <p:cNvPicPr>
            <a:picLocks noChangeAspect="1"/>
          </p:cNvPicPr>
          <p:nvPr/>
        </p:nvPicPr>
        <p:blipFill>
          <a:blip r:embed="rId2"/>
          <a:stretch>
            <a:fillRect/>
          </a:stretch>
        </p:blipFill>
        <p:spPr>
          <a:xfrm>
            <a:off x="887730" y="2186939"/>
            <a:ext cx="9886950" cy="4383377"/>
          </a:xfrm>
          <a:prstGeom prst="rect">
            <a:avLst/>
          </a:prstGeom>
        </p:spPr>
      </p:pic>
    </p:spTree>
    <p:extLst>
      <p:ext uri="{BB962C8B-B14F-4D97-AF65-F5344CB8AC3E}">
        <p14:creationId xmlns:p14="http://schemas.microsoft.com/office/powerpoint/2010/main" val="11181335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74" name="Rectangle 73">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Rectangle 2"/>
          <p:cNvSpPr>
            <a:spLocks noGrp="1" noChangeArrowheads="1"/>
          </p:cNvSpPr>
          <p:nvPr>
            <p:ph type="title"/>
          </p:nvPr>
        </p:nvSpPr>
        <p:spPr>
          <a:xfrm>
            <a:off x="643468" y="1033389"/>
            <a:ext cx="4826256" cy="4825409"/>
          </a:xfrm>
        </p:spPr>
        <p:txBody>
          <a:bodyPr anchor="ctr">
            <a:normAutofit/>
          </a:bodyPr>
          <a:lstStyle/>
          <a:p>
            <a:r>
              <a:rPr lang="en-US" sz="4600" dirty="0">
                <a:ea typeface="+mj-lt"/>
                <a:cs typeface="+mj-lt"/>
              </a:rPr>
              <a:t>Agent types</a:t>
            </a:r>
            <a:endParaRPr lang="en-US" dirty="0"/>
          </a:p>
        </p:txBody>
      </p:sp>
      <p:sp>
        <p:nvSpPr>
          <p:cNvPr id="76" name="Rectangle 75">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507" name="Rectangle 3"/>
          <p:cNvSpPr>
            <a:spLocks noGrp="1" noChangeArrowheads="1"/>
          </p:cNvSpPr>
          <p:nvPr>
            <p:ph type="body" idx="1"/>
          </p:nvPr>
        </p:nvSpPr>
        <p:spPr>
          <a:xfrm>
            <a:off x="6755769" y="1033390"/>
            <a:ext cx="4855037" cy="4825409"/>
          </a:xfrm>
          <a:ln w="57150">
            <a:noFill/>
          </a:ln>
        </p:spPr>
        <p:txBody>
          <a:bodyPr anchor="ctr">
            <a:normAutofit/>
          </a:bodyPr>
          <a:lstStyle/>
          <a:p>
            <a:pPr marL="305435" indent="-305435"/>
            <a:r>
              <a:rPr lang="en-US" sz="2400" dirty="0">
                <a:solidFill>
                  <a:schemeClr val="accent2">
                    <a:lumMod val="50000"/>
                  </a:schemeClr>
                </a:solidFill>
                <a:ea typeface="+mn-lt"/>
                <a:cs typeface="+mn-lt"/>
              </a:rPr>
              <a:t>Four basic types in order of increasing generality:</a:t>
            </a:r>
            <a:endParaRPr lang="en-US" altLang="en-US" sz="2400" dirty="0">
              <a:solidFill>
                <a:schemeClr val="accent2">
                  <a:lumMod val="50000"/>
                </a:schemeClr>
              </a:solidFill>
            </a:endParaRPr>
          </a:p>
          <a:p>
            <a:pPr marL="667385" lvl="1" indent="-342900">
              <a:buAutoNum type="arabicPeriod"/>
            </a:pPr>
            <a:r>
              <a:rPr lang="en-US" sz="2400" dirty="0">
                <a:solidFill>
                  <a:schemeClr val="accent2">
                    <a:lumMod val="50000"/>
                  </a:schemeClr>
                </a:solidFill>
                <a:ea typeface="+mn-lt"/>
                <a:cs typeface="+mn-lt"/>
              </a:rPr>
              <a:t>Simple reflex agents  </a:t>
            </a:r>
            <a:endParaRPr lang="en-US" sz="2400" dirty="0">
              <a:solidFill>
                <a:schemeClr val="accent2">
                  <a:lumMod val="50000"/>
                </a:schemeClr>
              </a:solidFill>
            </a:endParaRPr>
          </a:p>
          <a:p>
            <a:pPr marL="667385" lvl="1" indent="-342900">
              <a:buAutoNum type="arabicPeriod"/>
            </a:pPr>
            <a:r>
              <a:rPr lang="en-US" sz="2400" dirty="0">
                <a:solidFill>
                  <a:schemeClr val="accent2">
                    <a:lumMod val="50000"/>
                  </a:schemeClr>
                </a:solidFill>
                <a:ea typeface="+mn-lt"/>
                <a:cs typeface="+mn-lt"/>
              </a:rPr>
              <a:t>Reflex agents with state/model(Model based)</a:t>
            </a:r>
            <a:endParaRPr lang="en-US" sz="2400" dirty="0">
              <a:solidFill>
                <a:schemeClr val="accent2">
                  <a:lumMod val="50000"/>
                </a:schemeClr>
              </a:solidFill>
            </a:endParaRPr>
          </a:p>
          <a:p>
            <a:pPr marL="667385" lvl="1" indent="-342900">
              <a:buAutoNum type="arabicPeriod"/>
            </a:pPr>
            <a:r>
              <a:rPr lang="en-US" sz="2400" dirty="0">
                <a:solidFill>
                  <a:schemeClr val="accent2">
                    <a:lumMod val="50000"/>
                  </a:schemeClr>
                </a:solidFill>
                <a:ea typeface="+mn-lt"/>
                <a:cs typeface="+mn-lt"/>
              </a:rPr>
              <a:t>Goal-based agents</a:t>
            </a:r>
            <a:endParaRPr lang="en-US" sz="2400" dirty="0">
              <a:solidFill>
                <a:schemeClr val="accent2">
                  <a:lumMod val="50000"/>
                </a:schemeClr>
              </a:solidFill>
            </a:endParaRPr>
          </a:p>
          <a:p>
            <a:pPr marL="667385" lvl="1" indent="-342900">
              <a:buAutoNum type="arabicPeriod"/>
            </a:pPr>
            <a:r>
              <a:rPr lang="en-US" sz="2400" dirty="0">
                <a:solidFill>
                  <a:schemeClr val="accent2">
                    <a:lumMod val="50000"/>
                  </a:schemeClr>
                </a:solidFill>
                <a:ea typeface="+mn-lt"/>
                <a:cs typeface="+mn-lt"/>
              </a:rPr>
              <a:t>Utility-based agents</a:t>
            </a:r>
          </a:p>
          <a:p>
            <a:pPr marL="667385" lvl="1" indent="-342900">
              <a:buAutoNum type="arabicPeriod"/>
            </a:pPr>
            <a:r>
              <a:rPr lang="en-US" sz="2400" dirty="0">
                <a:solidFill>
                  <a:schemeClr val="accent2">
                    <a:lumMod val="50000"/>
                  </a:schemeClr>
                </a:solidFill>
                <a:ea typeface="+mn-lt"/>
                <a:cs typeface="+mn-lt"/>
              </a:rPr>
              <a:t>Learning Agents</a:t>
            </a:r>
            <a:endParaRPr lang="en-US" sz="2400" dirty="0">
              <a:solidFill>
                <a:schemeClr val="accent2">
                  <a:lumMod val="50000"/>
                </a:schemeClr>
              </a:solidFill>
            </a:endParaRPr>
          </a:p>
          <a:p>
            <a:pPr marL="0" indent="0">
              <a:buNone/>
            </a:pPr>
            <a:endParaRPr lang="en-US" sz="2000" dirty="0">
              <a:solidFill>
                <a:schemeClr val="accent2">
                  <a:lumMod val="50000"/>
                </a:schemeClr>
              </a:solidFill>
            </a:endParaRPr>
          </a:p>
        </p:txBody>
      </p:sp>
    </p:spTree>
    <p:extLst>
      <p:ext uri="{BB962C8B-B14F-4D97-AF65-F5344CB8AC3E}">
        <p14:creationId xmlns:p14="http://schemas.microsoft.com/office/powerpoint/2010/main" val="13136533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7A1EB241-0852-428A-8A50-67737CA938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xmlns="" id="{7A23EDC2-E1E5-4C5D-9C74-714516AF52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B2781548-0E4F-4401-A909-82EDF50DBE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33030110-5A0B-4476-9070-A890E19879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xmlns="" id="{F282AF3E-C03D-41B7-91EB-BFF50ED47D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8ED9934-AEB0-4779-9F3F-C64ACD66587F}"/>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Simple reflex agents</a:t>
            </a:r>
          </a:p>
        </p:txBody>
      </p:sp>
      <p:pic>
        <p:nvPicPr>
          <p:cNvPr id="5" name="Picture 5" descr="A screenshot of a cell phone&#10;&#10;Description automatically generated">
            <a:extLst>
              <a:ext uri="{FF2B5EF4-FFF2-40B4-BE49-F238E27FC236}">
                <a16:creationId xmlns:a16="http://schemas.microsoft.com/office/drawing/2014/main" xmlns="" id="{0E94D081-90ED-4A8E-BDED-F0644A811346}"/>
              </a:ext>
            </a:extLst>
          </p:cNvPr>
          <p:cNvPicPr>
            <a:picLocks noChangeAspect="1"/>
          </p:cNvPicPr>
          <p:nvPr/>
        </p:nvPicPr>
        <p:blipFill>
          <a:blip r:embed="rId3"/>
          <a:stretch>
            <a:fillRect/>
          </a:stretch>
        </p:blipFill>
        <p:spPr>
          <a:xfrm>
            <a:off x="777823" y="3869506"/>
            <a:ext cx="6834775" cy="1452389"/>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xmlns="" id="{C7B1F25D-214A-47F0-AE8B-84AB24AB19E0}"/>
              </a:ext>
            </a:extLst>
          </p:cNvPr>
          <p:cNvPicPr>
            <a:picLocks noGrp="1" noChangeAspect="1"/>
          </p:cNvPicPr>
          <p:nvPr>
            <p:ph idx="1"/>
          </p:nvPr>
        </p:nvPicPr>
        <p:blipFill>
          <a:blip r:embed="rId4"/>
          <a:stretch>
            <a:fillRect/>
          </a:stretch>
        </p:blipFill>
        <p:spPr>
          <a:xfrm>
            <a:off x="8367530" y="3632199"/>
            <a:ext cx="3033385" cy="1934464"/>
          </a:xfrm>
          <a:prstGeom prst="rect">
            <a:avLst/>
          </a:prstGeom>
        </p:spPr>
      </p:pic>
      <p:sp>
        <p:nvSpPr>
          <p:cNvPr id="20" name="Rectangle 19">
            <a:extLst>
              <a:ext uri="{FF2B5EF4-FFF2-40B4-BE49-F238E27FC236}">
                <a16:creationId xmlns:a16="http://schemas.microsoft.com/office/drawing/2014/main" xmlns="" id="{6C33D92C-4271-4A96-8961-AD31464EB6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2790605"/>
            <a:ext cx="7497730" cy="360273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A79012B0-868E-41ED-A674-5023494F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36239" y="2790605"/>
            <a:ext cx="3702878"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6D3DD62E-B896-4001-BF8D-FB8980103718}"/>
              </a:ext>
            </a:extLst>
          </p:cNvPr>
          <p:cNvSpPr txBox="1"/>
          <p:nvPr/>
        </p:nvSpPr>
        <p:spPr>
          <a:xfrm>
            <a:off x="1487356" y="5712205"/>
            <a:ext cx="6096000" cy="369332"/>
          </a:xfrm>
          <a:prstGeom prst="rect">
            <a:avLst/>
          </a:prstGeom>
          <a:noFill/>
        </p:spPr>
        <p:txBody>
          <a:bodyPr wrap="square">
            <a:spAutoFit/>
          </a:bodyPr>
          <a:lstStyle/>
          <a:p>
            <a:r>
              <a:rPr lang="en-US" sz="1800" b="1" i="0" u="none" strike="noStrike" baseline="0" dirty="0">
                <a:latin typeface="Times New Roman" panose="02020603050405020304" pitchFamily="18" charset="0"/>
              </a:rPr>
              <a:t>if </a:t>
            </a:r>
            <a:r>
              <a:rPr lang="en-US" sz="1800" b="0" i="1" u="none" strike="noStrike" baseline="0" dirty="0">
                <a:latin typeface="Times New Roman" panose="02020603050405020304" pitchFamily="18" charset="0"/>
              </a:rPr>
              <a:t>car-in-front-is-braking </a:t>
            </a:r>
            <a:r>
              <a:rPr lang="en-US" sz="1800" b="1" i="0" u="none" strike="noStrike" baseline="0" dirty="0">
                <a:latin typeface="Times New Roman" panose="02020603050405020304" pitchFamily="18" charset="0"/>
              </a:rPr>
              <a:t>then </a:t>
            </a:r>
            <a:r>
              <a:rPr lang="en-US" sz="1800" b="0" i="1" u="none" strike="noStrike" baseline="0" dirty="0">
                <a:latin typeface="Times New Roman" panose="02020603050405020304" pitchFamily="18" charset="0"/>
              </a:rPr>
              <a:t>initiate-braking</a:t>
            </a:r>
            <a:endParaRPr lang="en-US" dirty="0"/>
          </a:p>
        </p:txBody>
      </p:sp>
      <p:sp>
        <p:nvSpPr>
          <p:cNvPr id="15" name="TextBox 14">
            <a:extLst>
              <a:ext uri="{FF2B5EF4-FFF2-40B4-BE49-F238E27FC236}">
                <a16:creationId xmlns:a16="http://schemas.microsoft.com/office/drawing/2014/main" xmlns="" id="{CCCCB825-80DB-49C5-8478-E3690C32FD36}"/>
              </a:ext>
            </a:extLst>
          </p:cNvPr>
          <p:cNvSpPr txBox="1"/>
          <p:nvPr/>
        </p:nvSpPr>
        <p:spPr>
          <a:xfrm>
            <a:off x="482600" y="2828836"/>
            <a:ext cx="7361989"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rPr>
              <a:t>It works by finding a rule whose condition matches the current situation (as defined by the percept) and then doing the action associated with that rule.</a:t>
            </a:r>
            <a:endParaRPr lang="en-US" dirty="0"/>
          </a:p>
        </p:txBody>
      </p:sp>
    </p:spTree>
    <p:extLst>
      <p:ext uri="{BB962C8B-B14F-4D97-AF65-F5344CB8AC3E}">
        <p14:creationId xmlns:p14="http://schemas.microsoft.com/office/powerpoint/2010/main" val="3262449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A078A52F-85EA-4C0B-962B-D9D9DD4DD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xmlns="" id="{919797D5-5700-4683-B30A-5B4D56CB82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xmlns="" id="{4856A7B9-9801-42EC-A4C9-7E22A56EF5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xmlns="" id="{8AD54DB8-C150-4290-85D6-F5B0262BFE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xmlns="" id="{28D511D2-9CF1-40DE-BB88-A5A48A0E8A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98" t="9091" r="17214"/>
          <a:stretch/>
        </p:blipFill>
        <p:spPr bwMode="auto">
          <a:xfrm>
            <a:off x="20" y="10"/>
            <a:ext cx="12191980"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1" name="Group 80">
            <a:extLst>
              <a:ext uri="{FF2B5EF4-FFF2-40B4-BE49-F238E27FC236}">
                <a16:creationId xmlns:a16="http://schemas.microsoft.com/office/drawing/2014/main" xmlns="" id="{40ADCA80-A0B1-4379-94EC-0A1A73BE1E7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8" y="457200"/>
            <a:ext cx="3703320" cy="5935132"/>
            <a:chOff x="438068" y="457200"/>
            <a:chExt cx="3703320" cy="5935132"/>
          </a:xfrm>
        </p:grpSpPr>
        <p:sp>
          <p:nvSpPr>
            <p:cNvPr id="82" name="Rectangle 81">
              <a:extLst>
                <a:ext uri="{FF2B5EF4-FFF2-40B4-BE49-F238E27FC236}">
                  <a16:creationId xmlns:a16="http://schemas.microsoft.com/office/drawing/2014/main" xmlns="" id="{1EB4D79C-3A0E-4CB5-9A3D-BB816FD52C7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xmlns="" id="{3839C3D0-536E-4C48-A1C1-D9B718A843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le 3"/>
          <p:cNvSpPr>
            <a:spLocks noGrp="1"/>
          </p:cNvSpPr>
          <p:nvPr>
            <p:ph type="title"/>
          </p:nvPr>
        </p:nvSpPr>
        <p:spPr>
          <a:xfrm>
            <a:off x="584200" y="2142067"/>
            <a:ext cx="3412067" cy="2971801"/>
          </a:xfrm>
        </p:spPr>
        <p:txBody>
          <a:bodyPr vert="horz" lIns="91440" tIns="45720" rIns="91440" bIns="45720" rtlCol="0" anchor="b">
            <a:normAutofit/>
          </a:bodyPr>
          <a:lstStyle/>
          <a:p>
            <a:r>
              <a:rPr lang="en-US">
                <a:solidFill>
                  <a:schemeClr val="bg1"/>
                </a:solidFill>
              </a:rPr>
              <a:t>AI Applications</a:t>
            </a:r>
          </a:p>
        </p:txBody>
      </p:sp>
      <p:sp>
        <p:nvSpPr>
          <p:cNvPr id="5" name="Text Placeholder 4"/>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a:solidFill>
                  <a:srgbClr val="6FDAE9"/>
                </a:solidFill>
              </a:rPr>
              <a:t>A glimpse into the future</a:t>
            </a:r>
          </a:p>
        </p:txBody>
      </p:sp>
    </p:spTree>
    <p:extLst>
      <p:ext uri="{BB962C8B-B14F-4D97-AF65-F5344CB8AC3E}">
        <p14:creationId xmlns:p14="http://schemas.microsoft.com/office/powerpoint/2010/main" val="1846650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F21647-FFD7-4C49-B73E-B10B16135B7C}"/>
              </a:ext>
            </a:extLst>
          </p:cNvPr>
          <p:cNvSpPr>
            <a:spLocks noGrp="1"/>
          </p:cNvSpPr>
          <p:nvPr>
            <p:ph type="title"/>
          </p:nvPr>
        </p:nvSpPr>
        <p:spPr/>
        <p:txBody>
          <a:bodyPr/>
          <a:lstStyle/>
          <a:p>
            <a:r>
              <a:rPr lang="en-US" dirty="0"/>
              <a:t>Simple reflex agents</a:t>
            </a:r>
          </a:p>
        </p:txBody>
      </p:sp>
      <p:sp>
        <p:nvSpPr>
          <p:cNvPr id="3" name="Content Placeholder 2">
            <a:extLst>
              <a:ext uri="{FF2B5EF4-FFF2-40B4-BE49-F238E27FC236}">
                <a16:creationId xmlns:a16="http://schemas.microsoft.com/office/drawing/2014/main" xmlns="" id="{07504D8B-1F0C-4B82-A0D0-79E44CE93A54}"/>
              </a:ext>
            </a:extLst>
          </p:cNvPr>
          <p:cNvSpPr>
            <a:spLocks noGrp="1"/>
          </p:cNvSpPr>
          <p:nvPr>
            <p:ph idx="1"/>
          </p:nvPr>
        </p:nvSpPr>
        <p:spPr/>
        <p:txBody>
          <a:bodyPr>
            <a:normAutofit fontScale="85000" lnSpcReduction="20000"/>
          </a:bodyPr>
          <a:lstStyle/>
          <a:p>
            <a:pPr marL="305435" indent="-305435"/>
            <a:r>
              <a:rPr lang="en-US" dirty="0">
                <a:ea typeface="+mn-lt"/>
                <a:cs typeface="+mn-lt"/>
              </a:rPr>
              <a:t>Simple but very limited intelligence.</a:t>
            </a:r>
            <a:endParaRPr lang="en-US" dirty="0"/>
          </a:p>
          <a:p>
            <a:pPr marL="305435" indent="-305435"/>
            <a:r>
              <a:rPr lang="en-US" b="1" dirty="0">
                <a:ea typeface="+mn-lt"/>
                <a:cs typeface="+mn-lt"/>
              </a:rPr>
              <a:t>Action does not depend on percept history, only on current percept. </a:t>
            </a:r>
            <a:endParaRPr lang="en-US" dirty="0"/>
          </a:p>
          <a:p>
            <a:pPr marL="305435" indent="-305435"/>
            <a:r>
              <a:rPr lang="en-US" dirty="0">
                <a:ea typeface="+mn-lt"/>
                <a:cs typeface="+mn-lt"/>
              </a:rPr>
              <a:t>Therefore no memory requirements.</a:t>
            </a:r>
            <a:endParaRPr lang="en-US" dirty="0"/>
          </a:p>
          <a:p>
            <a:pPr marL="305435" indent="-305435"/>
            <a:r>
              <a:rPr lang="en-US" dirty="0">
                <a:ea typeface="+mn-lt"/>
                <a:cs typeface="+mn-lt"/>
              </a:rPr>
              <a:t>Infinite loops  </a:t>
            </a:r>
            <a:endParaRPr lang="en-US" dirty="0"/>
          </a:p>
          <a:p>
            <a:pPr marL="629920" lvl="1" indent="-305435"/>
            <a:r>
              <a:rPr lang="en-US" dirty="0">
                <a:ea typeface="+mn-lt"/>
                <a:cs typeface="+mn-lt"/>
              </a:rPr>
              <a:t>Suppose vacuum cleaner does not observe location. What do you do given location = clean? Left of A or right on B -&gt; infinite loop.</a:t>
            </a:r>
          </a:p>
          <a:p>
            <a:pPr marL="305920" indent="-305435"/>
            <a:r>
              <a:rPr lang="en-US" dirty="0">
                <a:ea typeface="+mn-lt"/>
                <a:cs typeface="+mn-lt"/>
              </a:rPr>
              <a:t>Consider the following more obvious case: from time to time, the driver looks in the rear-view mirror to check on the locations of nearby vehicles. </a:t>
            </a:r>
          </a:p>
          <a:p>
            <a:pPr marL="305920" indent="-305435"/>
            <a:r>
              <a:rPr lang="en-US" dirty="0">
                <a:ea typeface="+mn-lt"/>
                <a:cs typeface="+mn-lt"/>
              </a:rPr>
              <a:t>When the driver is not looking in the mirror, the vehicles in the next lane are invisible (i.e., the states in which they are present and absent are indistinguishable); but in order to decide on a lane-change maneuver, the driver needs to know whether or not they are there. </a:t>
            </a:r>
          </a:p>
          <a:p>
            <a:pPr marL="305920" indent="-305435"/>
            <a:r>
              <a:rPr lang="en-US" dirty="0">
                <a:ea typeface="+mn-lt"/>
                <a:cs typeface="+mn-lt"/>
              </a:rPr>
              <a:t>The problem illustrated by this example arises because the sensors do not provide access to the complete state of the world.</a:t>
            </a:r>
          </a:p>
          <a:p>
            <a:pPr marL="305920" indent="-305435"/>
            <a:r>
              <a:rPr lang="en-US" dirty="0">
                <a:ea typeface="+mn-lt"/>
                <a:cs typeface="+mn-lt"/>
              </a:rPr>
              <a:t> In such cases, the agent may need to maintain some internal state information in order to distinguish between world states that generate the same perceptual input but nonetheless are significantly different. Here, "significantly different" means that different actions are appropriate in the two states.</a:t>
            </a:r>
          </a:p>
          <a:p>
            <a:pPr marL="305920" indent="-305435"/>
            <a:endParaRPr lang="en-US" dirty="0">
              <a:ea typeface="+mn-lt"/>
              <a:cs typeface="+mn-lt"/>
            </a:endParaRPr>
          </a:p>
        </p:txBody>
      </p:sp>
    </p:spTree>
    <p:extLst>
      <p:ext uri="{BB962C8B-B14F-4D97-AF65-F5344CB8AC3E}">
        <p14:creationId xmlns:p14="http://schemas.microsoft.com/office/powerpoint/2010/main" val="5438649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F21647-FFD7-4C49-B73E-B10B16135B7C}"/>
              </a:ext>
            </a:extLst>
          </p:cNvPr>
          <p:cNvSpPr>
            <a:spLocks noGrp="1"/>
          </p:cNvSpPr>
          <p:nvPr>
            <p:ph type="title"/>
          </p:nvPr>
        </p:nvSpPr>
        <p:spPr/>
        <p:txBody>
          <a:bodyPr/>
          <a:lstStyle/>
          <a:p>
            <a:r>
              <a:rPr lang="en-US" dirty="0"/>
              <a:t>Simple reflex agents</a:t>
            </a:r>
          </a:p>
        </p:txBody>
      </p:sp>
      <p:sp>
        <p:nvSpPr>
          <p:cNvPr id="3" name="Content Placeholder 2">
            <a:extLst>
              <a:ext uri="{FF2B5EF4-FFF2-40B4-BE49-F238E27FC236}">
                <a16:creationId xmlns:a16="http://schemas.microsoft.com/office/drawing/2014/main" xmlns="" id="{07504D8B-1F0C-4B82-A0D0-79E44CE93A54}"/>
              </a:ext>
            </a:extLst>
          </p:cNvPr>
          <p:cNvSpPr>
            <a:spLocks noGrp="1"/>
          </p:cNvSpPr>
          <p:nvPr>
            <p:ph idx="1"/>
          </p:nvPr>
        </p:nvSpPr>
        <p:spPr/>
        <p:txBody>
          <a:bodyPr>
            <a:normAutofit fontScale="92500" lnSpcReduction="20000"/>
          </a:bodyPr>
          <a:lstStyle/>
          <a:p>
            <a:pPr marL="305435" indent="-305435"/>
            <a:r>
              <a:rPr lang="en-US" dirty="0">
                <a:ea typeface="+mn-lt"/>
                <a:cs typeface="+mn-lt"/>
              </a:rPr>
              <a:t>Simple but very limited intelligence.</a:t>
            </a:r>
            <a:endParaRPr lang="en-US" dirty="0"/>
          </a:p>
          <a:p>
            <a:pPr marL="305435" indent="-305435"/>
            <a:r>
              <a:rPr lang="en-US" b="1" dirty="0">
                <a:ea typeface="+mn-lt"/>
                <a:cs typeface="+mn-lt"/>
              </a:rPr>
              <a:t>Action does not depend on percept history, only on current percept. </a:t>
            </a:r>
            <a:endParaRPr lang="en-US" dirty="0"/>
          </a:p>
          <a:p>
            <a:pPr marL="305435" indent="-305435"/>
            <a:r>
              <a:rPr lang="en-US" dirty="0">
                <a:ea typeface="+mn-lt"/>
                <a:cs typeface="+mn-lt"/>
              </a:rPr>
              <a:t>Therefore no memory requirements.</a:t>
            </a:r>
            <a:endParaRPr lang="en-US" dirty="0"/>
          </a:p>
          <a:p>
            <a:pPr marL="305435" indent="-305435"/>
            <a:r>
              <a:rPr lang="en-US" dirty="0">
                <a:ea typeface="+mn-lt"/>
                <a:cs typeface="+mn-lt"/>
              </a:rPr>
              <a:t>Infinite loops  </a:t>
            </a:r>
            <a:endParaRPr lang="en-US" dirty="0"/>
          </a:p>
          <a:p>
            <a:pPr marL="629920" lvl="1" indent="-305435"/>
            <a:r>
              <a:rPr lang="en-US" dirty="0">
                <a:ea typeface="+mn-lt"/>
                <a:cs typeface="+mn-lt"/>
              </a:rPr>
              <a:t>Suppose vacuum cleaner does not observe location. What do you do given location = clean? Left of A or right on B -&gt; infinite loop.</a:t>
            </a:r>
            <a:endParaRPr lang="en-US" dirty="0"/>
          </a:p>
          <a:p>
            <a:pPr marL="629920" lvl="1" indent="-305435"/>
            <a:r>
              <a:rPr lang="en-US" dirty="0">
                <a:ea typeface="+mn-lt"/>
                <a:cs typeface="+mn-lt"/>
                <a:hlinkClick r:id="rId3"/>
              </a:rPr>
              <a:t>Fly buzzing </a:t>
            </a:r>
            <a:r>
              <a:rPr lang="en-US" dirty="0">
                <a:ea typeface="+mn-lt"/>
                <a:cs typeface="+mn-lt"/>
              </a:rPr>
              <a:t>around window or light.</a:t>
            </a:r>
            <a:endParaRPr lang="en-US" dirty="0"/>
          </a:p>
          <a:p>
            <a:pPr marL="629920" lvl="1" indent="-305435"/>
            <a:r>
              <a:rPr lang="en-US" dirty="0">
                <a:ea typeface="+mn-lt"/>
                <a:cs typeface="+mn-lt"/>
              </a:rPr>
              <a:t>Possible Solution: Randomize action.</a:t>
            </a:r>
            <a:endParaRPr lang="en-US" dirty="0"/>
          </a:p>
          <a:p>
            <a:pPr marL="629920" lvl="1" indent="-305435"/>
            <a:r>
              <a:rPr lang="en-US" dirty="0">
                <a:ea typeface="+mn-lt"/>
                <a:cs typeface="+mn-lt"/>
              </a:rPr>
              <a:t>Thermostat.</a:t>
            </a:r>
            <a:endParaRPr lang="en-US" dirty="0"/>
          </a:p>
          <a:p>
            <a:pPr marL="305435" indent="-305435"/>
            <a:r>
              <a:rPr lang="en-US" dirty="0">
                <a:ea typeface="+mn-lt"/>
                <a:cs typeface="+mn-lt"/>
              </a:rPr>
              <a:t>Chess – openings, endings</a:t>
            </a:r>
            <a:endParaRPr lang="en-US" dirty="0"/>
          </a:p>
          <a:p>
            <a:pPr marL="629920" lvl="1" indent="-305435"/>
            <a:r>
              <a:rPr lang="en-US" dirty="0">
                <a:ea typeface="+mn-lt"/>
                <a:cs typeface="+mn-lt"/>
              </a:rPr>
              <a:t>Lookup table (not a good idea in general)</a:t>
            </a:r>
            <a:endParaRPr lang="en-US" dirty="0"/>
          </a:p>
          <a:p>
            <a:pPr marL="629920" lvl="1" indent="-305435"/>
            <a:r>
              <a:rPr lang="en-US" dirty="0">
                <a:ea typeface="+mn-lt"/>
                <a:cs typeface="+mn-lt"/>
              </a:rPr>
              <a:t>35</a:t>
            </a:r>
            <a:r>
              <a:rPr lang="en-US" baseline="30000" dirty="0">
                <a:ea typeface="+mn-lt"/>
                <a:cs typeface="+mn-lt"/>
              </a:rPr>
              <a:t>100</a:t>
            </a:r>
            <a:r>
              <a:rPr lang="en-US" dirty="0">
                <a:ea typeface="+mn-lt"/>
                <a:cs typeface="+mn-lt"/>
              </a:rPr>
              <a:t> entries required for the entire game</a:t>
            </a:r>
            <a:endParaRPr lang="en-US" dirty="0"/>
          </a:p>
        </p:txBody>
      </p:sp>
    </p:spTree>
    <p:extLst>
      <p:ext uri="{BB962C8B-B14F-4D97-AF65-F5344CB8AC3E}">
        <p14:creationId xmlns:p14="http://schemas.microsoft.com/office/powerpoint/2010/main" val="4079407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Model-based reflex agents</a:t>
            </a:r>
          </a:p>
        </p:txBody>
      </p:sp>
      <p:pic>
        <p:nvPicPr>
          <p:cNvPr id="26628" name="Picture 4" descr="reflex+state-agen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82762" y="1966824"/>
            <a:ext cx="5589917" cy="30409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2" descr="A screenshot of a cell phone&#10;&#10;Description automatically generated">
            <a:extLst>
              <a:ext uri="{FF2B5EF4-FFF2-40B4-BE49-F238E27FC236}">
                <a16:creationId xmlns:a16="http://schemas.microsoft.com/office/drawing/2014/main" xmlns="" id="{A551854A-B908-4BB0-BE03-E8E56C9FC8B2}"/>
              </a:ext>
            </a:extLst>
          </p:cNvPr>
          <p:cNvPicPr>
            <a:picLocks noChangeAspect="1"/>
          </p:cNvPicPr>
          <p:nvPr/>
        </p:nvPicPr>
        <p:blipFill>
          <a:blip r:embed="rId4"/>
          <a:stretch>
            <a:fillRect/>
          </a:stretch>
        </p:blipFill>
        <p:spPr>
          <a:xfrm>
            <a:off x="6535947" y="2033011"/>
            <a:ext cx="5589917" cy="2906997"/>
          </a:xfrm>
          <a:prstGeom prst="rect">
            <a:avLst/>
          </a:prstGeom>
        </p:spPr>
      </p:pic>
      <p:sp>
        <p:nvSpPr>
          <p:cNvPr id="6" name="TextBox 5">
            <a:extLst>
              <a:ext uri="{FF2B5EF4-FFF2-40B4-BE49-F238E27FC236}">
                <a16:creationId xmlns:a16="http://schemas.microsoft.com/office/drawing/2014/main" xmlns="" id="{FE06C3DD-9E24-467C-BE2C-A6F4C3A35E57}"/>
              </a:ext>
            </a:extLst>
          </p:cNvPr>
          <p:cNvSpPr txBox="1"/>
          <p:nvPr/>
        </p:nvSpPr>
        <p:spPr>
          <a:xfrm>
            <a:off x="469977" y="5086456"/>
            <a:ext cx="11402261" cy="1754326"/>
          </a:xfrm>
          <a:prstGeom prst="rect">
            <a:avLst/>
          </a:prstGeom>
          <a:noFill/>
        </p:spPr>
        <p:txBody>
          <a:bodyPr wrap="square">
            <a:spAutoFit/>
          </a:bodyPr>
          <a:lstStyle/>
          <a:p>
            <a:pPr algn="just"/>
            <a:r>
              <a:rPr lang="en-US" b="0" i="0" dirty="0">
                <a:solidFill>
                  <a:srgbClr val="000000"/>
                </a:solidFill>
                <a:effectLst/>
                <a:latin typeface="Arial" panose="020B0604020202020204" pitchFamily="34" charset="0"/>
              </a:rPr>
              <a:t>They use a model of the world to choose their actions. They maintain an internal state.</a:t>
            </a:r>
          </a:p>
          <a:p>
            <a:pPr algn="just"/>
            <a:r>
              <a:rPr lang="en-US" b="1" i="0" dirty="0">
                <a:solidFill>
                  <a:srgbClr val="000000"/>
                </a:solidFill>
                <a:effectLst/>
                <a:latin typeface="Arial" panose="020B0604020202020204" pitchFamily="34" charset="0"/>
              </a:rPr>
              <a:t>Model</a:t>
            </a:r>
            <a:r>
              <a:rPr lang="en-US" b="0" i="0" dirty="0">
                <a:solidFill>
                  <a:srgbClr val="000000"/>
                </a:solidFill>
                <a:effectLst/>
                <a:latin typeface="Arial" panose="020B0604020202020204" pitchFamily="34" charset="0"/>
              </a:rPr>
              <a:t> − knowledge about “how the things happen in the world”.</a:t>
            </a:r>
          </a:p>
          <a:p>
            <a:pPr algn="just"/>
            <a:r>
              <a:rPr lang="en-US" b="1" i="0" dirty="0">
                <a:solidFill>
                  <a:srgbClr val="000000"/>
                </a:solidFill>
                <a:effectLst/>
                <a:latin typeface="Arial" panose="020B0604020202020204" pitchFamily="34" charset="0"/>
              </a:rPr>
              <a:t>Internal State</a:t>
            </a:r>
            <a:r>
              <a:rPr lang="en-US" b="0" i="0" dirty="0">
                <a:solidFill>
                  <a:srgbClr val="000000"/>
                </a:solidFill>
                <a:effectLst/>
                <a:latin typeface="Arial" panose="020B0604020202020204" pitchFamily="34" charset="0"/>
              </a:rPr>
              <a:t> − It is a representation of unobserved aspects of current state depending on percept history.</a:t>
            </a:r>
          </a:p>
          <a:p>
            <a:pPr algn="just"/>
            <a:r>
              <a:rPr lang="en-US" b="1" i="0" dirty="0">
                <a:solidFill>
                  <a:srgbClr val="000000"/>
                </a:solidFill>
                <a:effectLst/>
                <a:latin typeface="Arial" panose="020B0604020202020204" pitchFamily="34" charset="0"/>
              </a:rPr>
              <a:t>Updating the state requires the information about −</a:t>
            </a:r>
            <a:endParaRPr lang="en-US" b="0" i="0" dirty="0">
              <a:solidFill>
                <a:srgbClr val="000000"/>
              </a:solidFill>
              <a:effectLst/>
              <a:latin typeface="Arial" panose="020B0604020202020204" pitchFamily="34" charset="0"/>
            </a:endParaRPr>
          </a:p>
          <a:p>
            <a:pPr algn="l">
              <a:buFont typeface="Arial" panose="020B0604020202020204" pitchFamily="34" charset="0"/>
              <a:buChar char="•"/>
            </a:pPr>
            <a:r>
              <a:rPr lang="en-US" b="0" i="0" dirty="0">
                <a:effectLst/>
                <a:latin typeface="Arial" panose="020B0604020202020204" pitchFamily="34" charset="0"/>
              </a:rPr>
              <a:t>How the world evolves.</a:t>
            </a:r>
          </a:p>
          <a:p>
            <a:pPr algn="l">
              <a:buFont typeface="Arial" panose="020B0604020202020204" pitchFamily="34" charset="0"/>
              <a:buChar char="•"/>
            </a:pPr>
            <a:r>
              <a:rPr lang="en-US" b="0" i="0" dirty="0">
                <a:effectLst/>
                <a:latin typeface="Arial" panose="020B0604020202020204" pitchFamily="34" charset="0"/>
              </a:rPr>
              <a:t>How the agent’s actions affect the world.</a:t>
            </a:r>
          </a:p>
        </p:txBody>
      </p:sp>
    </p:spTree>
    <p:extLst>
      <p:ext uri="{BB962C8B-B14F-4D97-AF65-F5344CB8AC3E}">
        <p14:creationId xmlns:p14="http://schemas.microsoft.com/office/powerpoint/2010/main" val="33018257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Goal-based agents</a:t>
            </a:r>
          </a:p>
        </p:txBody>
      </p:sp>
      <p:sp>
        <p:nvSpPr>
          <p:cNvPr id="28675" name="Rectangle 3"/>
          <p:cNvSpPr>
            <a:spLocks noGrp="1" noChangeArrowheads="1"/>
          </p:cNvSpPr>
          <p:nvPr>
            <p:ph type="body" idx="4294967295"/>
          </p:nvPr>
        </p:nvSpPr>
        <p:spPr>
          <a:xfrm>
            <a:off x="0" y="1600201"/>
            <a:ext cx="10972800" cy="4525963"/>
          </a:xfrm>
        </p:spPr>
        <p:txBody>
          <a:bodyPr/>
          <a:lstStyle/>
          <a:p>
            <a:pPr>
              <a:buFontTx/>
              <a:buNone/>
            </a:pPr>
            <a:r>
              <a:rPr lang="en-US"/>
              <a:t>
</a:t>
            </a:r>
          </a:p>
        </p:txBody>
      </p:sp>
      <p:pic>
        <p:nvPicPr>
          <p:cNvPr id="28677" name="Picture 5" descr="goal-based-ag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77645" y="1999891"/>
            <a:ext cx="10972800" cy="45342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945298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F21647-FFD7-4C49-B73E-B10B16135B7C}"/>
              </a:ext>
            </a:extLst>
          </p:cNvPr>
          <p:cNvSpPr>
            <a:spLocks noGrp="1"/>
          </p:cNvSpPr>
          <p:nvPr>
            <p:ph type="title"/>
          </p:nvPr>
        </p:nvSpPr>
        <p:spPr/>
        <p:txBody>
          <a:bodyPr/>
          <a:lstStyle/>
          <a:p>
            <a:r>
              <a:rPr lang="en-US" dirty="0"/>
              <a:t>Goal Based agents</a:t>
            </a:r>
          </a:p>
        </p:txBody>
      </p:sp>
      <p:sp>
        <p:nvSpPr>
          <p:cNvPr id="3" name="Content Placeholder 2">
            <a:extLst>
              <a:ext uri="{FF2B5EF4-FFF2-40B4-BE49-F238E27FC236}">
                <a16:creationId xmlns:a16="http://schemas.microsoft.com/office/drawing/2014/main" xmlns="" id="{07504D8B-1F0C-4B82-A0D0-79E44CE93A54}"/>
              </a:ext>
            </a:extLst>
          </p:cNvPr>
          <p:cNvSpPr>
            <a:spLocks noGrp="1"/>
          </p:cNvSpPr>
          <p:nvPr>
            <p:ph idx="1"/>
          </p:nvPr>
        </p:nvSpPr>
        <p:spPr/>
        <p:txBody>
          <a:bodyPr>
            <a:normAutofit fontScale="92500" lnSpcReduction="10000"/>
          </a:bodyPr>
          <a:lstStyle/>
          <a:p>
            <a:pPr marL="305435" indent="-305435"/>
            <a:r>
              <a:rPr lang="en-US" dirty="0">
                <a:ea typeface="+mn-lt"/>
                <a:cs typeface="+mn-lt"/>
              </a:rPr>
              <a:t>They choose their actions in order to achieve goals. Goal-based approach is more flexible than reflex agent since the knowledge supporting a decision is explicitly modeled, thereby allowing for modifications.</a:t>
            </a:r>
          </a:p>
          <a:p>
            <a:pPr marL="305435" indent="-305435"/>
            <a:r>
              <a:rPr lang="en-US" dirty="0">
                <a:ea typeface="+mn-lt"/>
                <a:cs typeface="+mn-lt"/>
              </a:rPr>
              <a:t>Goal − It is the description of desirable situations.</a:t>
            </a:r>
          </a:p>
          <a:p>
            <a:pPr marL="629435" lvl="1" indent="-305435"/>
            <a:r>
              <a:rPr lang="en-US" dirty="0">
                <a:ea typeface="+mn-lt"/>
                <a:cs typeface="+mn-lt"/>
              </a:rPr>
              <a:t>At a road junction, the taxi can turn left, right, or go straight on. The right decision depends on where the taxi is trying to get to. In other words, as well as a current state description, the agent needs some sort of goal information, which describes situations that are desirable</a:t>
            </a:r>
          </a:p>
          <a:p>
            <a:pPr marL="305435" indent="-305435"/>
            <a:r>
              <a:rPr lang="en-US" dirty="0">
                <a:ea typeface="+mn-lt"/>
                <a:cs typeface="+mn-lt"/>
              </a:rPr>
              <a:t>The agent program can combine this with information about the results of possible actions (the same information as was used to update internal state in the reflex agent) in order to choose actions that achieve the goal. </a:t>
            </a:r>
          </a:p>
          <a:p>
            <a:pPr marL="305435" indent="-305435"/>
            <a:r>
              <a:rPr lang="en-US" dirty="0">
                <a:ea typeface="+mn-lt"/>
                <a:cs typeface="+mn-lt"/>
              </a:rPr>
              <a:t>Sometimes,  this will be simple, when goal satisfaction results immediately from a single action; </a:t>
            </a:r>
          </a:p>
          <a:p>
            <a:pPr marL="305435" indent="-305435"/>
            <a:r>
              <a:rPr lang="en-US" dirty="0">
                <a:ea typeface="+mn-lt"/>
                <a:cs typeface="+mn-lt"/>
              </a:rPr>
              <a:t>sometimes,  it will be more tricky, when the agent has to consider long sequences of twists and turns to find a way to achieve the goal. Search and planning are the subfields of AI devoted to finding action sequences that do achieve the agent's goals.</a:t>
            </a:r>
            <a:endParaRPr lang="en-US" dirty="0"/>
          </a:p>
        </p:txBody>
      </p:sp>
    </p:spTree>
    <p:extLst>
      <p:ext uri="{BB962C8B-B14F-4D97-AF65-F5344CB8AC3E}">
        <p14:creationId xmlns:p14="http://schemas.microsoft.com/office/powerpoint/2010/main" val="40005954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Utility-based agents</a:t>
            </a:r>
          </a:p>
        </p:txBody>
      </p:sp>
      <p:pic>
        <p:nvPicPr>
          <p:cNvPr id="29701" name="Picture 5" descr="utility-based-agen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20777" y="1856117"/>
            <a:ext cx="4891813" cy="42997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xmlns="" id="{73C66A12-18BC-466B-BE4F-6781157C04A7}"/>
              </a:ext>
            </a:extLst>
          </p:cNvPr>
          <p:cNvSpPr txBox="1"/>
          <p:nvPr/>
        </p:nvSpPr>
        <p:spPr>
          <a:xfrm>
            <a:off x="5454316" y="2031012"/>
            <a:ext cx="6316907" cy="4247317"/>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Goals alone are not really enough to generate high-quality behavior.</a:t>
            </a: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For example, there are many action sequences that will get the taxi to its destination, thereby achieving the goal, but some are quicker, safer, more reliable, or cheaper than others. </a:t>
            </a: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Goals just provide a crude distinction between "happy" and "unhappy" states, whereas a more general performance measure should allow a comparison of different world states (or sequences of states) according to exactly how happy they would make the agent if they could be achieved. </a:t>
            </a: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Because "happy" does not sound very scientific, the customary terminology is to say that if one world state is preferred to another, then it has higher </a:t>
            </a:r>
            <a:r>
              <a:rPr lang="en-US" sz="1800" b="1" i="0" u="none" strike="noStrike" baseline="0" dirty="0">
                <a:latin typeface="Times New Roman" panose="02020603050405020304" pitchFamily="18" charset="0"/>
              </a:rPr>
              <a:t>utility </a:t>
            </a:r>
            <a:r>
              <a:rPr lang="en-US" sz="1800" b="0" i="0" u="none" strike="noStrike" baseline="0" dirty="0">
                <a:latin typeface="Times New Roman" panose="02020603050405020304" pitchFamily="18" charset="0"/>
              </a:rPr>
              <a:t>for the agent. </a:t>
            </a: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Utility is therefore a function that maps a state onto a real number, which describes the associated degree of happiness.</a:t>
            </a:r>
            <a:endParaRPr lang="en-US" dirty="0"/>
          </a:p>
        </p:txBody>
      </p:sp>
    </p:spTree>
    <p:extLst>
      <p:ext uri="{BB962C8B-B14F-4D97-AF65-F5344CB8AC3E}">
        <p14:creationId xmlns:p14="http://schemas.microsoft.com/office/powerpoint/2010/main" val="42287966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Learning agents</a:t>
            </a:r>
          </a:p>
        </p:txBody>
      </p:sp>
      <p:pic>
        <p:nvPicPr>
          <p:cNvPr id="30729" name="Picture 9" descr="learning-ag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321" y="2086155"/>
            <a:ext cx="4432111" cy="400157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xmlns="" id="{17427BBC-CDBB-42C4-88D5-FC3F12401757}"/>
              </a:ext>
            </a:extLst>
          </p:cNvPr>
          <p:cNvSpPr txBox="1"/>
          <p:nvPr/>
        </p:nvSpPr>
        <p:spPr>
          <a:xfrm>
            <a:off x="5514808" y="2086155"/>
            <a:ext cx="6096000" cy="4524315"/>
          </a:xfrm>
          <a:prstGeom prst="rect">
            <a:avLst/>
          </a:prstGeom>
          <a:noFill/>
        </p:spPr>
        <p:txBody>
          <a:bodyPr wrap="square">
            <a:spAutoFit/>
          </a:bodyPr>
          <a:lstStyle/>
          <a:p>
            <a:pPr algn="l" fontAlgn="base"/>
            <a:r>
              <a:rPr lang="en-US" b="0" i="0" dirty="0">
                <a:effectLst/>
                <a:latin typeface="Roboto"/>
              </a:rPr>
              <a:t>A learning agent in AI is the type of agent which can learn from its past experiences or it has learning capabilities.</a:t>
            </a:r>
            <a:br>
              <a:rPr lang="en-US" b="0" i="0" dirty="0">
                <a:effectLst/>
                <a:latin typeface="Roboto"/>
              </a:rPr>
            </a:br>
            <a:r>
              <a:rPr lang="en-US" b="0" i="0" dirty="0">
                <a:effectLst/>
                <a:latin typeface="Roboto"/>
              </a:rPr>
              <a:t>It starts to act with basic knowledge and then able to act and adapt automatically through learning.</a:t>
            </a:r>
            <a:br>
              <a:rPr lang="en-US" b="0" i="0" dirty="0">
                <a:effectLst/>
                <a:latin typeface="Roboto"/>
              </a:rPr>
            </a:br>
            <a:r>
              <a:rPr lang="en-US" b="0" i="0" dirty="0">
                <a:effectLst/>
                <a:latin typeface="Roboto"/>
              </a:rPr>
              <a:t>A learning agent has mainly four conceptual components, which are:</a:t>
            </a:r>
          </a:p>
          <a:p>
            <a:pPr algn="l" fontAlgn="base">
              <a:buFont typeface="+mj-lt"/>
              <a:buAutoNum type="arabicPeriod"/>
            </a:pPr>
            <a:r>
              <a:rPr lang="en-US" b="1" i="0" dirty="0">
                <a:effectLst/>
                <a:latin typeface="Roboto"/>
              </a:rPr>
              <a:t>Learning element :</a:t>
            </a:r>
            <a:r>
              <a:rPr lang="en-US" b="0" i="0" dirty="0">
                <a:effectLst/>
                <a:latin typeface="Roboto"/>
              </a:rPr>
              <a:t>It is responsible for making improvements by learning from the environment</a:t>
            </a:r>
          </a:p>
          <a:p>
            <a:pPr algn="l" fontAlgn="base">
              <a:buFont typeface="+mj-lt"/>
              <a:buAutoNum type="arabicPeriod"/>
            </a:pPr>
            <a:r>
              <a:rPr lang="en-US" b="1" i="0" dirty="0">
                <a:effectLst/>
                <a:latin typeface="Roboto"/>
              </a:rPr>
              <a:t>Critic: </a:t>
            </a:r>
            <a:r>
              <a:rPr lang="en-US" b="0" i="0" dirty="0">
                <a:effectLst/>
                <a:latin typeface="Roboto"/>
              </a:rPr>
              <a:t>Learning element takes feedback from critic which describes how well the agent is doing with respect to a fixed performance standard.</a:t>
            </a:r>
          </a:p>
          <a:p>
            <a:pPr algn="l" fontAlgn="base">
              <a:buFont typeface="+mj-lt"/>
              <a:buAutoNum type="arabicPeriod"/>
            </a:pPr>
            <a:r>
              <a:rPr lang="en-US" b="1" i="0" dirty="0">
                <a:effectLst/>
                <a:latin typeface="Roboto"/>
              </a:rPr>
              <a:t>Performance element:</a:t>
            </a:r>
            <a:r>
              <a:rPr lang="en-US" b="0" i="0" dirty="0">
                <a:effectLst/>
                <a:latin typeface="Roboto"/>
              </a:rPr>
              <a:t> It is responsible for selecting external action</a:t>
            </a:r>
          </a:p>
          <a:p>
            <a:pPr algn="l" fontAlgn="base">
              <a:buFont typeface="+mj-lt"/>
              <a:buAutoNum type="arabicPeriod"/>
            </a:pPr>
            <a:r>
              <a:rPr lang="en-US" b="1" i="0" dirty="0">
                <a:effectLst/>
                <a:latin typeface="Roboto"/>
              </a:rPr>
              <a:t>Problem Generator:</a:t>
            </a:r>
            <a:r>
              <a:rPr lang="en-US" b="0" i="0" dirty="0">
                <a:effectLst/>
                <a:latin typeface="Roboto"/>
              </a:rPr>
              <a:t> This component is responsible for suggesting actions that will lead to new and informative experiences.</a:t>
            </a:r>
          </a:p>
        </p:txBody>
      </p:sp>
    </p:spTree>
    <p:extLst>
      <p:ext uri="{BB962C8B-B14F-4D97-AF65-F5344CB8AC3E}">
        <p14:creationId xmlns:p14="http://schemas.microsoft.com/office/powerpoint/2010/main" val="26607480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Problem Formulation 	</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423832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State Space Representation</a:t>
            </a:r>
          </a:p>
        </p:txBody>
      </p:sp>
      <p:sp>
        <p:nvSpPr>
          <p:cNvPr id="5" name="Content Placeholder 4"/>
          <p:cNvSpPr>
            <a:spLocks noGrp="1"/>
          </p:cNvSpPr>
          <p:nvPr>
            <p:ph idx="1"/>
          </p:nvPr>
        </p:nvSpPr>
        <p:spPr/>
        <p:txBody>
          <a:bodyPr/>
          <a:lstStyle/>
          <a:p>
            <a:r>
              <a:rPr lang="en-US" dirty="0"/>
              <a:t>Each agent </a:t>
            </a:r>
            <a:r>
              <a:rPr lang="en-US" dirty="0" smtClean="0"/>
              <a:t>is </a:t>
            </a:r>
            <a:r>
              <a:rPr lang="en-US" dirty="0"/>
              <a:t>an abstract representation of the agent’s environment . It is an abstraction that denotes configuration of agent</a:t>
            </a:r>
          </a:p>
          <a:p>
            <a:r>
              <a:rPr lang="en-US" b="1" dirty="0"/>
              <a:t>INITIAL STATE</a:t>
            </a:r>
            <a:r>
              <a:rPr lang="en-US" dirty="0"/>
              <a:t>: The description of the starting configuration of the agent</a:t>
            </a:r>
          </a:p>
          <a:p>
            <a:r>
              <a:rPr lang="en-US" dirty="0"/>
              <a:t>An </a:t>
            </a:r>
            <a:r>
              <a:rPr lang="en-US" b="1" dirty="0"/>
              <a:t>ACTION/OPERATOR</a:t>
            </a:r>
            <a:r>
              <a:rPr lang="en-US" dirty="0"/>
              <a:t> takes the agent from on state to the another state. A state can have number of successor states</a:t>
            </a:r>
          </a:p>
          <a:p>
            <a:r>
              <a:rPr lang="en-US" dirty="0"/>
              <a:t>A </a:t>
            </a:r>
            <a:r>
              <a:rPr lang="en-US" b="1" dirty="0"/>
              <a:t>PLAN</a:t>
            </a:r>
            <a:r>
              <a:rPr lang="en-US" dirty="0"/>
              <a:t> is sequence of actions</a:t>
            </a:r>
          </a:p>
          <a:p>
            <a:r>
              <a:rPr lang="en-US" dirty="0"/>
              <a:t>A </a:t>
            </a:r>
            <a:r>
              <a:rPr lang="en-US" b="1" dirty="0"/>
              <a:t>GOAL </a:t>
            </a:r>
            <a:r>
              <a:rPr lang="en-US" dirty="0"/>
              <a:t>is a description of a set of desirable states of the world. Goal states are often specified by a </a:t>
            </a:r>
            <a:r>
              <a:rPr lang="en-US" b="1" dirty="0"/>
              <a:t>goal test </a:t>
            </a:r>
            <a:r>
              <a:rPr lang="en-US" dirty="0"/>
              <a:t>which any goal state must satisfy</a:t>
            </a:r>
          </a:p>
          <a:p>
            <a:r>
              <a:rPr lang="en-US" b="1" dirty="0"/>
              <a:t>PATH COST</a:t>
            </a:r>
            <a:r>
              <a:rPr lang="en-US" dirty="0"/>
              <a:t>: path cost</a:t>
            </a:r>
            <a:r>
              <a:rPr lang="en-US" dirty="0">
                <a:sym typeface="Wingdings" panose="05000000000000000000" pitchFamily="2" charset="2"/>
              </a:rPr>
              <a:t> positive number. Usually path cost = sum of step costs </a:t>
            </a:r>
            <a:endParaRPr lang="en-US" dirty="0"/>
          </a:p>
        </p:txBody>
      </p:sp>
    </p:spTree>
    <p:extLst>
      <p:ext uri="{BB962C8B-B14F-4D97-AF65-F5344CB8AC3E}">
        <p14:creationId xmlns:p14="http://schemas.microsoft.com/office/powerpoint/2010/main" val="20131677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Problem formulation</a:t>
            </a:r>
          </a:p>
        </p:txBody>
      </p:sp>
      <p:sp>
        <p:nvSpPr>
          <p:cNvPr id="5" name="Content Placeholder 4"/>
          <p:cNvSpPr>
            <a:spLocks noGrp="1"/>
          </p:cNvSpPr>
          <p:nvPr>
            <p:ph idx="1"/>
          </p:nvPr>
        </p:nvSpPr>
        <p:spPr/>
        <p:txBody>
          <a:bodyPr/>
          <a:lstStyle/>
          <a:p>
            <a:r>
              <a:rPr lang="en-US" b="1" dirty="0"/>
              <a:t>Problem formulation</a:t>
            </a:r>
            <a:r>
              <a:rPr lang="en-US" dirty="0"/>
              <a:t> means choosing a relevant set of states to consider, and a feasible set of operators for moving from one state to another</a:t>
            </a:r>
          </a:p>
          <a:p>
            <a:r>
              <a:rPr lang="en-US" b="1" dirty="0"/>
              <a:t>Search </a:t>
            </a:r>
            <a:r>
              <a:rPr lang="en-US" dirty="0"/>
              <a:t>is the process of imagining sequences of operators applied to the initial state, and checking which sequence reaches the goal state</a:t>
            </a:r>
          </a:p>
          <a:p>
            <a:r>
              <a:rPr lang="en-US" dirty="0"/>
              <a:t>If you are able to represent the problem in terms of state space representation, you can solve the problem using the search techniques which finds out the set of states and the corresponding actions that will start with initial states s to final state goal G</a:t>
            </a:r>
          </a:p>
        </p:txBody>
      </p:sp>
    </p:spTree>
    <p:extLst>
      <p:ext uri="{BB962C8B-B14F-4D97-AF65-F5344CB8AC3E}">
        <p14:creationId xmlns:p14="http://schemas.microsoft.com/office/powerpoint/2010/main" val="42779461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HUMANOID ROBOTS</a:t>
            </a:r>
          </a:p>
        </p:txBody>
      </p:sp>
      <p:pic>
        <p:nvPicPr>
          <p:cNvPr id="30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8752" y="1818154"/>
            <a:ext cx="3937414" cy="4259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088" y="1816533"/>
            <a:ext cx="3836148" cy="4261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760259" y="6082082"/>
            <a:ext cx="3797299" cy="400110"/>
          </a:xfrm>
          <a:prstGeom prst="rect">
            <a:avLst/>
          </a:prstGeom>
          <a:noFill/>
        </p:spPr>
        <p:txBody>
          <a:bodyPr wrap="square" rtlCol="0">
            <a:spAutoFit/>
          </a:bodyPr>
          <a:lstStyle/>
          <a:p>
            <a:r>
              <a:rPr lang="en-IN" sz="2000" b="1" dirty="0"/>
              <a:t>ASIMO</a:t>
            </a:r>
          </a:p>
        </p:txBody>
      </p:sp>
      <p:sp>
        <p:nvSpPr>
          <p:cNvPr id="9" name="TextBox 8"/>
          <p:cNvSpPr txBox="1"/>
          <p:nvPr/>
        </p:nvSpPr>
        <p:spPr>
          <a:xfrm>
            <a:off x="434788" y="6097890"/>
            <a:ext cx="3797299" cy="400110"/>
          </a:xfrm>
          <a:prstGeom prst="rect">
            <a:avLst/>
          </a:prstGeom>
          <a:noFill/>
        </p:spPr>
        <p:txBody>
          <a:bodyPr wrap="square" rtlCol="0">
            <a:spAutoFit/>
          </a:bodyPr>
          <a:lstStyle/>
          <a:p>
            <a:r>
              <a:rPr lang="en-IN" sz="2000" b="1" dirty="0"/>
              <a:t>NADINE</a:t>
            </a: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8235" y="1836353"/>
            <a:ext cx="3818965" cy="4261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8126506" y="6247698"/>
            <a:ext cx="3797299" cy="400110"/>
          </a:xfrm>
          <a:prstGeom prst="rect">
            <a:avLst/>
          </a:prstGeom>
          <a:noFill/>
        </p:spPr>
        <p:txBody>
          <a:bodyPr wrap="square" rtlCol="0">
            <a:spAutoFit/>
          </a:bodyPr>
          <a:lstStyle/>
          <a:p>
            <a:r>
              <a:rPr lang="en-IN" sz="2000" b="1" dirty="0" smtClean="0"/>
              <a:t>                  ERICA</a:t>
            </a:r>
            <a:endParaRPr lang="en-IN" sz="2000" b="1" dirty="0"/>
          </a:p>
        </p:txBody>
      </p:sp>
      <p:sp>
        <p:nvSpPr>
          <p:cNvPr id="3" name="Rectangle 2"/>
          <p:cNvSpPr/>
          <p:nvPr/>
        </p:nvSpPr>
        <p:spPr>
          <a:xfrm>
            <a:off x="1277847" y="6427995"/>
            <a:ext cx="4617739" cy="369332"/>
          </a:xfrm>
          <a:prstGeom prst="rect">
            <a:avLst/>
          </a:prstGeom>
        </p:spPr>
        <p:txBody>
          <a:bodyPr wrap="none">
            <a:spAutoFit/>
          </a:bodyPr>
          <a:lstStyle/>
          <a:p>
            <a:r>
              <a:rPr lang="en-IN" dirty="0"/>
              <a:t>https://www.engineeredarts.co.uk/robot/ameca/</a:t>
            </a:r>
          </a:p>
        </p:txBody>
      </p:sp>
      <p:sp>
        <p:nvSpPr>
          <p:cNvPr id="10" name="Rectangle 9"/>
          <p:cNvSpPr/>
          <p:nvPr/>
        </p:nvSpPr>
        <p:spPr>
          <a:xfrm>
            <a:off x="7832200" y="6447753"/>
            <a:ext cx="1386918" cy="369332"/>
          </a:xfrm>
          <a:prstGeom prst="rect">
            <a:avLst/>
          </a:prstGeom>
        </p:spPr>
        <p:txBody>
          <a:bodyPr wrap="none">
            <a:spAutoFit/>
          </a:bodyPr>
          <a:lstStyle/>
          <a:p>
            <a:r>
              <a:rPr lang="en-IN" dirty="0" smtClean="0"/>
              <a:t>SARA Robot</a:t>
            </a:r>
            <a:endParaRPr lang="en-IN" dirty="0"/>
          </a:p>
        </p:txBody>
      </p:sp>
    </p:spTree>
    <p:extLst>
      <p:ext uri="{BB962C8B-B14F-4D97-AF65-F5344CB8AC3E}">
        <p14:creationId xmlns:p14="http://schemas.microsoft.com/office/powerpoint/2010/main" val="9276132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94755-06DF-4ED1-8EC4-311864811F4D}"/>
              </a:ext>
            </a:extLst>
          </p:cNvPr>
          <p:cNvSpPr>
            <a:spLocks noGrp="1"/>
          </p:cNvSpPr>
          <p:nvPr>
            <p:ph type="title"/>
          </p:nvPr>
        </p:nvSpPr>
        <p:spPr/>
        <p:txBody>
          <a:bodyPr/>
          <a:lstStyle/>
          <a:p>
            <a:r>
              <a:rPr lang="en-US" dirty="0"/>
              <a:t>Problem formulation:  </a:t>
            </a:r>
          </a:p>
        </p:txBody>
      </p:sp>
      <p:sp>
        <p:nvSpPr>
          <p:cNvPr id="4" name="Content Placeholder 4">
            <a:extLst>
              <a:ext uri="{FF2B5EF4-FFF2-40B4-BE49-F238E27FC236}">
                <a16:creationId xmlns:a16="http://schemas.microsoft.com/office/drawing/2014/main" xmlns="" id="{D0E3F442-FDA6-4462-9989-199FAF8B939D}"/>
              </a:ext>
            </a:extLst>
          </p:cNvPr>
          <p:cNvSpPr>
            <a:spLocks noGrp="1"/>
          </p:cNvSpPr>
          <p:nvPr>
            <p:ph idx="1"/>
          </p:nvPr>
        </p:nvSpPr>
        <p:spPr>
          <a:xfrm>
            <a:off x="581192" y="2257617"/>
            <a:ext cx="5270968" cy="3898227"/>
          </a:xfrm>
        </p:spPr>
        <p:txBody>
          <a:bodyPr>
            <a:normAutofit/>
          </a:bodyPr>
          <a:lstStyle/>
          <a:p>
            <a:pPr marL="305435" indent="-305435"/>
            <a:r>
              <a:rPr lang="en-US" dirty="0" smtClean="0"/>
              <a:t>Vacuum Cleaner</a:t>
            </a:r>
          </a:p>
          <a:p>
            <a:pPr marL="305435" indent="-305435"/>
            <a:r>
              <a:rPr lang="en-US" dirty="0" smtClean="0"/>
              <a:t>Missionaries </a:t>
            </a:r>
            <a:r>
              <a:rPr lang="en-US" dirty="0"/>
              <a:t>and </a:t>
            </a:r>
            <a:r>
              <a:rPr lang="en-US" dirty="0" smtClean="0"/>
              <a:t>cannibals</a:t>
            </a:r>
          </a:p>
          <a:p>
            <a:pPr marL="305435" indent="-305435"/>
            <a:r>
              <a:rPr lang="en-US" dirty="0" err="1"/>
              <a:t>Cryptarithmatic</a:t>
            </a:r>
            <a:r>
              <a:rPr lang="en-US" dirty="0"/>
              <a:t> </a:t>
            </a:r>
          </a:p>
          <a:p>
            <a:pPr marL="305435" indent="-305435"/>
            <a:r>
              <a:rPr lang="en-US" dirty="0" smtClean="0"/>
              <a:t>N-Queens </a:t>
            </a:r>
            <a:r>
              <a:rPr lang="en-US" dirty="0"/>
              <a:t>Problem (8-Queens </a:t>
            </a:r>
            <a:r>
              <a:rPr lang="en-US" dirty="0" smtClean="0"/>
              <a:t>Problem)</a:t>
            </a:r>
          </a:p>
          <a:p>
            <a:pPr marL="305435" indent="-305435"/>
            <a:r>
              <a:rPr lang="en-US" dirty="0"/>
              <a:t>N-Puzzle Problem (N-Puzzle Problem)</a:t>
            </a:r>
          </a:p>
          <a:p>
            <a:pPr marL="305435" indent="-305435"/>
            <a:r>
              <a:rPr lang="en-US" dirty="0" smtClean="0"/>
              <a:t>Water </a:t>
            </a:r>
            <a:r>
              <a:rPr lang="en-US" dirty="0"/>
              <a:t>Jug Problem</a:t>
            </a:r>
          </a:p>
          <a:p>
            <a:pPr marL="305435" indent="-305435"/>
            <a:r>
              <a:rPr lang="en-US" dirty="0"/>
              <a:t>MLGC Problem (Man Lion Goat Cabbage</a:t>
            </a:r>
            <a:r>
              <a:rPr lang="en-US" dirty="0" smtClean="0"/>
              <a:t>)</a:t>
            </a:r>
          </a:p>
          <a:p>
            <a:pPr marL="305435" indent="-305435"/>
            <a:endParaRPr lang="en-US" dirty="0"/>
          </a:p>
          <a:p>
            <a:pPr marL="305435" indent="-305435"/>
            <a:endParaRPr lang="en-US" dirty="0"/>
          </a:p>
        </p:txBody>
      </p:sp>
    </p:spTree>
    <p:extLst>
      <p:ext uri="{BB962C8B-B14F-4D97-AF65-F5344CB8AC3E}">
        <p14:creationId xmlns:p14="http://schemas.microsoft.com/office/powerpoint/2010/main" val="26753008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94755-06DF-4ED1-8EC4-311864811F4D}"/>
              </a:ext>
            </a:extLst>
          </p:cNvPr>
          <p:cNvSpPr>
            <a:spLocks noGrp="1"/>
          </p:cNvSpPr>
          <p:nvPr>
            <p:ph type="title"/>
          </p:nvPr>
        </p:nvSpPr>
        <p:spPr/>
        <p:txBody>
          <a:bodyPr/>
          <a:lstStyle/>
          <a:p>
            <a:r>
              <a:rPr lang="en-US" dirty="0"/>
              <a:t>Problem formulation:  Vacuum Cleaner</a:t>
            </a:r>
          </a:p>
        </p:txBody>
      </p:sp>
      <p:sp>
        <p:nvSpPr>
          <p:cNvPr id="4" name="Content Placeholder 4">
            <a:extLst>
              <a:ext uri="{FF2B5EF4-FFF2-40B4-BE49-F238E27FC236}">
                <a16:creationId xmlns:a16="http://schemas.microsoft.com/office/drawing/2014/main" xmlns="" id="{D0E3F442-FDA6-4462-9989-199FAF8B939D}"/>
              </a:ext>
            </a:extLst>
          </p:cNvPr>
          <p:cNvSpPr>
            <a:spLocks noGrp="1"/>
          </p:cNvSpPr>
          <p:nvPr>
            <p:ph idx="1"/>
          </p:nvPr>
        </p:nvSpPr>
        <p:spPr>
          <a:xfrm>
            <a:off x="581192" y="2257617"/>
            <a:ext cx="5270968" cy="3898227"/>
          </a:xfrm>
        </p:spPr>
        <p:txBody>
          <a:bodyPr>
            <a:normAutofit fontScale="85000" lnSpcReduction="20000"/>
          </a:bodyPr>
          <a:lstStyle/>
          <a:p>
            <a:r>
              <a:rPr lang="en-US" dirty="0"/>
              <a:t>Let the world contain just two locations. Each location may or may not contain dirt, and the agent may be in one location or the other. </a:t>
            </a:r>
          </a:p>
          <a:p>
            <a:r>
              <a:rPr lang="en-US" dirty="0"/>
              <a:t>There are 8 possible world states</a:t>
            </a:r>
          </a:p>
          <a:p>
            <a:r>
              <a:rPr lang="en-US" dirty="0"/>
              <a:t>The agent has three possible actions in this version of the vacuum world: Left, Right, and Suck.</a:t>
            </a:r>
          </a:p>
          <a:p>
            <a:r>
              <a:rPr lang="en-US" dirty="0"/>
              <a:t>Assume, for the moment, that sucking is 100% effective.</a:t>
            </a:r>
          </a:p>
          <a:p>
            <a:r>
              <a:rPr lang="en-US" dirty="0"/>
              <a:t> The goal is to clean up all the dirt. That is, the goal is equivalent to the state set {7,8}.</a:t>
            </a:r>
          </a:p>
          <a:p>
            <a:r>
              <a:rPr lang="en-US" sz="1800" b="0" i="0" u="none" strike="noStrike" baseline="0" dirty="0">
                <a:latin typeface="Times New Roman" panose="02020603050405020304" pitchFamily="18" charset="0"/>
              </a:rPr>
              <a:t>Suppose that the agent's sensors give it enough information to tell exactly which state it is in (i.e., the world is accessible); and suppose that it knows exactly what each of its actions </a:t>
            </a:r>
            <a:r>
              <a:rPr lang="en-US" dirty="0">
                <a:latin typeface="Times New Roman" panose="02020603050405020304" pitchFamily="18" charset="0"/>
              </a:rPr>
              <a:t>does. Then it can calculate exactly which state it will be in after any sequence of actions. For example, if its initial state is 5, then it can calculate that the action sequence </a:t>
            </a:r>
            <a:r>
              <a:rPr lang="en-US" i="1" dirty="0">
                <a:latin typeface="Times New Roman" panose="02020603050405020304" pitchFamily="18" charset="0"/>
              </a:rPr>
              <a:t>[</a:t>
            </a:r>
            <a:r>
              <a:rPr lang="en-US" i="1" dirty="0" err="1">
                <a:latin typeface="Times New Roman" panose="02020603050405020304" pitchFamily="18" charset="0"/>
              </a:rPr>
              <a:t>Right,Suck</a:t>
            </a:r>
            <a:r>
              <a:rPr lang="en-US" i="1" dirty="0">
                <a:latin typeface="Times New Roman" panose="02020603050405020304" pitchFamily="18" charset="0"/>
              </a:rPr>
              <a:t>] </a:t>
            </a:r>
            <a:r>
              <a:rPr lang="en-US" dirty="0">
                <a:latin typeface="Times New Roman" panose="02020603050405020304" pitchFamily="18" charset="0"/>
              </a:rPr>
              <a:t>will get to a goal state. This is the simplest case, which we call a </a:t>
            </a:r>
            <a:r>
              <a:rPr lang="en-US" b="1" dirty="0">
                <a:latin typeface="Times New Roman" panose="02020603050405020304" pitchFamily="18" charset="0"/>
              </a:rPr>
              <a:t>single-state problem.</a:t>
            </a:r>
            <a:endParaRPr lang="en-US" dirty="0"/>
          </a:p>
          <a:p>
            <a:endParaRPr lang="en-US" dirty="0"/>
          </a:p>
        </p:txBody>
      </p:sp>
      <p:pic>
        <p:nvPicPr>
          <p:cNvPr id="5" name="Picture 4">
            <a:extLst>
              <a:ext uri="{FF2B5EF4-FFF2-40B4-BE49-F238E27FC236}">
                <a16:creationId xmlns:a16="http://schemas.microsoft.com/office/drawing/2014/main" xmlns="" id="{DAC257CB-0509-4D28-8959-A4F9AEC2CCC5}"/>
              </a:ext>
            </a:extLst>
          </p:cNvPr>
          <p:cNvPicPr>
            <a:picLocks noChangeAspect="1"/>
          </p:cNvPicPr>
          <p:nvPr/>
        </p:nvPicPr>
        <p:blipFill>
          <a:blip r:embed="rId3"/>
          <a:stretch>
            <a:fillRect/>
          </a:stretch>
        </p:blipFill>
        <p:spPr>
          <a:xfrm>
            <a:off x="5852160" y="2257617"/>
            <a:ext cx="6167475" cy="3640263"/>
          </a:xfrm>
          <a:prstGeom prst="rect">
            <a:avLst/>
          </a:prstGeom>
        </p:spPr>
      </p:pic>
    </p:spTree>
    <p:extLst>
      <p:ext uri="{BB962C8B-B14F-4D97-AF65-F5344CB8AC3E}">
        <p14:creationId xmlns:p14="http://schemas.microsoft.com/office/powerpoint/2010/main" val="20008024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94755-06DF-4ED1-8EC4-311864811F4D}"/>
              </a:ext>
            </a:extLst>
          </p:cNvPr>
          <p:cNvSpPr>
            <a:spLocks noGrp="1"/>
          </p:cNvSpPr>
          <p:nvPr>
            <p:ph type="title"/>
          </p:nvPr>
        </p:nvSpPr>
        <p:spPr/>
        <p:txBody>
          <a:bodyPr/>
          <a:lstStyle/>
          <a:p>
            <a:r>
              <a:rPr lang="en-US" dirty="0"/>
              <a:t>Problem formulation:  Vacuum Cleaner</a:t>
            </a:r>
          </a:p>
        </p:txBody>
      </p:sp>
      <p:graphicFrame>
        <p:nvGraphicFramePr>
          <p:cNvPr id="7" name="Object 6">
            <a:extLst>
              <a:ext uri="{FF2B5EF4-FFF2-40B4-BE49-F238E27FC236}">
                <a16:creationId xmlns:a16="http://schemas.microsoft.com/office/drawing/2014/main" xmlns="" id="{5F7C3E13-5633-4851-A279-29157711B60E}"/>
              </a:ext>
            </a:extLst>
          </p:cNvPr>
          <p:cNvGraphicFramePr>
            <a:graphicFrameLocks noChangeAspect="1"/>
          </p:cNvGraphicFramePr>
          <p:nvPr>
            <p:extLst>
              <p:ext uri="{D42A27DB-BD31-4B8C-83A1-F6EECF244321}">
                <p14:modId xmlns:p14="http://schemas.microsoft.com/office/powerpoint/2010/main" val="602358923"/>
              </p:ext>
            </p:extLst>
          </p:nvPr>
        </p:nvGraphicFramePr>
        <p:xfrm>
          <a:off x="581192" y="2481580"/>
          <a:ext cx="3997655" cy="1297940"/>
        </p:xfrm>
        <a:graphic>
          <a:graphicData uri="http://schemas.openxmlformats.org/presentationml/2006/ole">
            <mc:AlternateContent xmlns:mc="http://schemas.openxmlformats.org/markup-compatibility/2006">
              <mc:Choice xmlns:v="urn:schemas-microsoft-com:vml" Requires="v">
                <p:oleObj spid="_x0000_s110670" name="Bitmap Image" r:id="rId4" imgW="3666960" imgH="1190520" progId="Paint.Picture">
                  <p:embed/>
                </p:oleObj>
              </mc:Choice>
              <mc:Fallback>
                <p:oleObj name="Bitmap Image" r:id="rId4" imgW="3666960" imgH="1190520" progId="Paint.Picture">
                  <p:embed/>
                  <p:pic>
                    <p:nvPicPr>
                      <p:cNvPr id="7" name="Object 6">
                        <a:extLst>
                          <a:ext uri="{FF2B5EF4-FFF2-40B4-BE49-F238E27FC236}">
                            <a16:creationId xmlns:a16="http://schemas.microsoft.com/office/drawing/2014/main" xmlns="" id="{5F7C3E13-5633-4851-A279-29157711B60E}"/>
                          </a:ext>
                        </a:extLst>
                      </p:cNvPr>
                      <p:cNvPicPr/>
                      <p:nvPr/>
                    </p:nvPicPr>
                    <p:blipFill>
                      <a:blip r:embed="rId5"/>
                      <a:stretch>
                        <a:fillRect/>
                      </a:stretch>
                    </p:blipFill>
                    <p:spPr>
                      <a:xfrm>
                        <a:off x="581192" y="2481580"/>
                        <a:ext cx="3997655" cy="1297940"/>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xmlns="" id="{A2109138-84E9-4402-BB12-742C83CD1D92}"/>
              </a:ext>
            </a:extLst>
          </p:cNvPr>
          <p:cNvPicPr>
            <a:picLocks noChangeAspect="1"/>
          </p:cNvPicPr>
          <p:nvPr/>
        </p:nvPicPr>
        <p:blipFill>
          <a:blip r:embed="rId6"/>
          <a:stretch>
            <a:fillRect/>
          </a:stretch>
        </p:blipFill>
        <p:spPr>
          <a:xfrm>
            <a:off x="4770964" y="2100579"/>
            <a:ext cx="6521876" cy="3900569"/>
          </a:xfrm>
          <a:prstGeom prst="rect">
            <a:avLst/>
          </a:prstGeom>
        </p:spPr>
      </p:pic>
    </p:spTree>
    <p:extLst>
      <p:ext uri="{BB962C8B-B14F-4D97-AF65-F5344CB8AC3E}">
        <p14:creationId xmlns:p14="http://schemas.microsoft.com/office/powerpoint/2010/main" val="1096235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94755-06DF-4ED1-8EC4-311864811F4D}"/>
              </a:ext>
            </a:extLst>
          </p:cNvPr>
          <p:cNvSpPr>
            <a:spLocks noGrp="1"/>
          </p:cNvSpPr>
          <p:nvPr>
            <p:ph type="title"/>
          </p:nvPr>
        </p:nvSpPr>
        <p:spPr/>
        <p:txBody>
          <a:bodyPr/>
          <a:lstStyle/>
          <a:p>
            <a:r>
              <a:rPr lang="en-US" dirty="0"/>
              <a:t>Problem formulation: Missionaries &amp; Cannibals</a:t>
            </a:r>
          </a:p>
        </p:txBody>
      </p:sp>
      <p:sp>
        <p:nvSpPr>
          <p:cNvPr id="4" name="Content Placeholder 4">
            <a:extLst>
              <a:ext uri="{FF2B5EF4-FFF2-40B4-BE49-F238E27FC236}">
                <a16:creationId xmlns:a16="http://schemas.microsoft.com/office/drawing/2014/main" xmlns="" id="{D0E3F442-FDA6-4462-9989-199FAF8B939D}"/>
              </a:ext>
            </a:extLst>
          </p:cNvPr>
          <p:cNvSpPr>
            <a:spLocks noGrp="1"/>
          </p:cNvSpPr>
          <p:nvPr>
            <p:ph idx="1"/>
          </p:nvPr>
        </p:nvSpPr>
        <p:spPr>
          <a:xfrm>
            <a:off x="581192" y="2257617"/>
            <a:ext cx="6063448" cy="3898227"/>
          </a:xfrm>
        </p:spPr>
        <p:txBody>
          <a:bodyPr/>
          <a:lstStyle/>
          <a:p>
            <a:r>
              <a:rPr lang="en-US" dirty="0"/>
              <a:t>3 missionaries and 3 cannibals need to cross a river</a:t>
            </a:r>
          </a:p>
          <a:p>
            <a:pPr lvl="1"/>
            <a:r>
              <a:rPr lang="en-US" dirty="0"/>
              <a:t>1 boat that can carry 1 or 2 people</a:t>
            </a:r>
          </a:p>
          <a:p>
            <a:pPr lvl="1"/>
            <a:r>
              <a:rPr lang="en-US" dirty="0"/>
              <a:t>Find a way to get everyone to the other side, without ever leaving the group of missionaries in one place outnumbered by cannibals in that place</a:t>
            </a:r>
          </a:p>
          <a:p>
            <a:r>
              <a:rPr lang="en-US" dirty="0"/>
              <a:t>Link:</a:t>
            </a:r>
          </a:p>
          <a:p>
            <a:pPr marL="0" indent="0">
              <a:buNone/>
            </a:pPr>
            <a:r>
              <a:rPr lang="en-US" dirty="0"/>
              <a:t>  </a:t>
            </a:r>
            <a:r>
              <a:rPr lang="en-US" dirty="0">
                <a:solidFill>
                  <a:srgbClr val="FF0000"/>
                </a:solidFill>
              </a:rPr>
              <a:t>  </a:t>
            </a:r>
            <a:r>
              <a:rPr lang="en-US" dirty="0" smtClean="0">
                <a:solidFill>
                  <a:srgbClr val="FF0000"/>
                </a:solidFill>
                <a:hlinkClick r:id="rId3"/>
              </a:rPr>
              <a:t>http://www.learn4good.com/games/puzzle/boat.htm</a:t>
            </a:r>
            <a:endParaRPr lang="en-US" dirty="0" smtClean="0">
              <a:solidFill>
                <a:srgbClr val="FF0000"/>
              </a:solidFill>
            </a:endParaRPr>
          </a:p>
          <a:p>
            <a:pPr marL="0" indent="0">
              <a:buNone/>
            </a:pPr>
            <a:r>
              <a:rPr lang="en-US" dirty="0" smtClean="0"/>
              <a:t>    https</a:t>
            </a:r>
            <a:r>
              <a:rPr lang="en-US" dirty="0"/>
              <a:t>://www.novelgames.com/en/missionaries/</a:t>
            </a:r>
          </a:p>
        </p:txBody>
      </p:sp>
      <p:pic>
        <p:nvPicPr>
          <p:cNvPr id="8" name="Picture 7">
            <a:extLst>
              <a:ext uri="{FF2B5EF4-FFF2-40B4-BE49-F238E27FC236}">
                <a16:creationId xmlns:a16="http://schemas.microsoft.com/office/drawing/2014/main" xmlns="" id="{C3D83A13-9D51-462C-AE34-BA8021593A68}"/>
              </a:ext>
            </a:extLst>
          </p:cNvPr>
          <p:cNvPicPr>
            <a:picLocks noChangeAspect="1"/>
          </p:cNvPicPr>
          <p:nvPr/>
        </p:nvPicPr>
        <p:blipFill>
          <a:blip r:embed="rId4"/>
          <a:stretch>
            <a:fillRect/>
          </a:stretch>
        </p:blipFill>
        <p:spPr>
          <a:xfrm>
            <a:off x="7467601" y="2257617"/>
            <a:ext cx="3870960" cy="3789034"/>
          </a:xfrm>
          <a:prstGeom prst="rect">
            <a:avLst/>
          </a:prstGeom>
        </p:spPr>
      </p:pic>
    </p:spTree>
    <p:extLst>
      <p:ext uri="{BB962C8B-B14F-4D97-AF65-F5344CB8AC3E}">
        <p14:creationId xmlns:p14="http://schemas.microsoft.com/office/powerpoint/2010/main" val="39070609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94755-06DF-4ED1-8EC4-311864811F4D}"/>
              </a:ext>
            </a:extLst>
          </p:cNvPr>
          <p:cNvSpPr>
            <a:spLocks noGrp="1"/>
          </p:cNvSpPr>
          <p:nvPr>
            <p:ph type="title"/>
          </p:nvPr>
        </p:nvSpPr>
        <p:spPr/>
        <p:txBody>
          <a:bodyPr/>
          <a:lstStyle/>
          <a:p>
            <a:r>
              <a:rPr lang="en-US" dirty="0"/>
              <a:t>Problem formulation: Missionaries &amp; Cannibals</a:t>
            </a:r>
          </a:p>
        </p:txBody>
      </p:sp>
      <p:sp>
        <p:nvSpPr>
          <p:cNvPr id="4" name="Content Placeholder 4">
            <a:extLst>
              <a:ext uri="{FF2B5EF4-FFF2-40B4-BE49-F238E27FC236}">
                <a16:creationId xmlns:a16="http://schemas.microsoft.com/office/drawing/2014/main" xmlns="" id="{D0E3F442-FDA6-4462-9989-199FAF8B939D}"/>
              </a:ext>
            </a:extLst>
          </p:cNvPr>
          <p:cNvSpPr>
            <a:spLocks noGrp="1"/>
          </p:cNvSpPr>
          <p:nvPr>
            <p:ph idx="1"/>
          </p:nvPr>
        </p:nvSpPr>
        <p:spPr>
          <a:xfrm>
            <a:off x="581192" y="2257617"/>
            <a:ext cx="10528768" cy="3898227"/>
          </a:xfrm>
        </p:spPr>
        <p:txBody>
          <a:bodyPr>
            <a:normAutofit fontScale="92500" lnSpcReduction="20000"/>
          </a:bodyPr>
          <a:lstStyle/>
          <a:p>
            <a:pPr algn="l"/>
            <a:r>
              <a:rPr lang="en-US" sz="1700" b="0" i="0" u="none" strike="noStrike" baseline="0" dirty="0">
                <a:solidFill>
                  <a:srgbClr val="000066"/>
                </a:solidFill>
                <a:latin typeface="CIDFont+F1"/>
              </a:rPr>
              <a:t>Problem Formulation</a:t>
            </a:r>
          </a:p>
          <a:p>
            <a:pPr algn="l"/>
            <a:r>
              <a:rPr lang="en-US" sz="1700" b="0" i="0" u="none" strike="noStrike" baseline="0" dirty="0">
                <a:solidFill>
                  <a:srgbClr val="E5FD04"/>
                </a:solidFill>
                <a:latin typeface="CIDFont+F3"/>
              </a:rPr>
              <a:t> </a:t>
            </a:r>
            <a:r>
              <a:rPr lang="en-US" sz="1700" b="0" i="0" u="none" strike="noStrike" baseline="0" dirty="0">
                <a:solidFill>
                  <a:srgbClr val="1F7BE2"/>
                </a:solidFill>
                <a:latin typeface="CIDFont+F1"/>
              </a:rPr>
              <a:t>States</a:t>
            </a:r>
            <a:r>
              <a:rPr lang="en-US" sz="1700" b="0" i="0" u="none" strike="noStrike" baseline="0" dirty="0">
                <a:solidFill>
                  <a:srgbClr val="000000"/>
                </a:solidFill>
                <a:latin typeface="CIDFont+F1"/>
              </a:rPr>
              <a:t>:</a:t>
            </a:r>
          </a:p>
          <a:p>
            <a:pPr lvl="1"/>
            <a:r>
              <a:rPr lang="en-US" sz="1300" dirty="0">
                <a:solidFill>
                  <a:srgbClr val="FF0000"/>
                </a:solidFill>
                <a:latin typeface="CIDFont+F3"/>
              </a:rPr>
              <a:t> &lt;m, c, b&gt; representing the # of missionaries and the # of cannibals, and the position of the boat</a:t>
            </a:r>
          </a:p>
          <a:p>
            <a:pPr algn="l"/>
            <a:r>
              <a:rPr lang="en-US" sz="1700" b="0" i="0" u="none" strike="noStrike" baseline="0" dirty="0">
                <a:solidFill>
                  <a:srgbClr val="E5FD04"/>
                </a:solidFill>
                <a:latin typeface="CIDFont+F3"/>
              </a:rPr>
              <a:t> </a:t>
            </a:r>
            <a:r>
              <a:rPr lang="en-US" sz="1700" b="0" i="0" u="none" strike="noStrike" baseline="0" dirty="0">
                <a:solidFill>
                  <a:srgbClr val="1F7BE2"/>
                </a:solidFill>
                <a:latin typeface="CIDFont+F1"/>
              </a:rPr>
              <a:t>Initial state</a:t>
            </a:r>
            <a:r>
              <a:rPr lang="en-US" sz="1700" b="0" i="0" u="none" strike="noStrike" baseline="0" dirty="0">
                <a:solidFill>
                  <a:srgbClr val="000000"/>
                </a:solidFill>
                <a:latin typeface="CIDFont+F1"/>
              </a:rPr>
              <a:t>:</a:t>
            </a:r>
          </a:p>
          <a:p>
            <a:pPr lvl="1"/>
            <a:r>
              <a:rPr lang="en-US" sz="1300" dirty="0">
                <a:solidFill>
                  <a:srgbClr val="FF0000"/>
                </a:solidFill>
                <a:latin typeface="CIDFont+F3"/>
              </a:rPr>
              <a:t> &lt;3, 3, 1&gt;</a:t>
            </a:r>
          </a:p>
          <a:p>
            <a:pPr algn="l"/>
            <a:r>
              <a:rPr lang="en-US" sz="1700" b="0" i="0" u="none" strike="noStrike" baseline="0" dirty="0">
                <a:solidFill>
                  <a:srgbClr val="E5FD04"/>
                </a:solidFill>
                <a:latin typeface="CIDFont+F3"/>
              </a:rPr>
              <a:t> </a:t>
            </a:r>
            <a:r>
              <a:rPr lang="en-US" sz="1700" b="0" i="0" u="none" strike="noStrike" baseline="0" dirty="0">
                <a:solidFill>
                  <a:srgbClr val="1F7BE2"/>
                </a:solidFill>
                <a:latin typeface="CIDFont+F1"/>
              </a:rPr>
              <a:t>Actions</a:t>
            </a:r>
            <a:r>
              <a:rPr lang="en-US" sz="1700" b="0" i="0" u="none" strike="noStrike" baseline="0" dirty="0">
                <a:solidFill>
                  <a:srgbClr val="000000"/>
                </a:solidFill>
                <a:latin typeface="CIDFont+F1"/>
              </a:rPr>
              <a:t>:</a:t>
            </a:r>
          </a:p>
          <a:p>
            <a:pPr lvl="1"/>
            <a:r>
              <a:rPr lang="en-US" sz="1200" b="0" i="0" u="none" strike="noStrike" baseline="0" dirty="0">
                <a:solidFill>
                  <a:srgbClr val="FF0000"/>
                </a:solidFill>
                <a:latin typeface="CIDFont+F3"/>
              </a:rPr>
              <a:t> </a:t>
            </a:r>
            <a:r>
              <a:rPr lang="en-US" sz="1300" dirty="0">
                <a:solidFill>
                  <a:srgbClr val="FF0000"/>
                </a:solidFill>
                <a:latin typeface="CIDFont+F3"/>
              </a:rPr>
              <a:t>take 1 missionary, 1 cannibal, 2 missionaries, 2 cannibals, or 1 missionary and 1 cannibal across the river</a:t>
            </a:r>
          </a:p>
          <a:p>
            <a:pPr algn="l"/>
            <a:r>
              <a:rPr lang="en-US" sz="1700" b="0" i="0" u="none" strike="noStrike" baseline="0" dirty="0">
                <a:solidFill>
                  <a:srgbClr val="E5FD04"/>
                </a:solidFill>
                <a:latin typeface="CIDFont+F3"/>
              </a:rPr>
              <a:t> </a:t>
            </a:r>
            <a:r>
              <a:rPr lang="en-US" sz="1700" b="0" i="0" u="none" strike="noStrike" baseline="0" dirty="0">
                <a:solidFill>
                  <a:srgbClr val="1F7BE2"/>
                </a:solidFill>
                <a:latin typeface="CIDFont+F1"/>
              </a:rPr>
              <a:t>Transition model</a:t>
            </a:r>
            <a:r>
              <a:rPr lang="en-US" sz="1700" b="0" i="0" u="none" strike="noStrike" baseline="0" dirty="0">
                <a:solidFill>
                  <a:srgbClr val="000000"/>
                </a:solidFill>
                <a:latin typeface="CIDFont+F1"/>
              </a:rPr>
              <a:t>:</a:t>
            </a:r>
          </a:p>
          <a:p>
            <a:pPr lvl="1"/>
            <a:r>
              <a:rPr lang="en-US" sz="1300" dirty="0">
                <a:solidFill>
                  <a:srgbClr val="FF0000"/>
                </a:solidFill>
                <a:latin typeface="CIDFont+F3"/>
              </a:rPr>
              <a:t> state after an action</a:t>
            </a:r>
          </a:p>
          <a:p>
            <a:pPr algn="l"/>
            <a:r>
              <a:rPr lang="en-US" sz="1700" b="0" i="0" u="none" strike="noStrike" baseline="0" dirty="0">
                <a:solidFill>
                  <a:srgbClr val="E5FD04"/>
                </a:solidFill>
                <a:latin typeface="CIDFont+F3"/>
              </a:rPr>
              <a:t> </a:t>
            </a:r>
            <a:r>
              <a:rPr lang="en-US" sz="1700" b="0" i="0" u="none" strike="noStrike" baseline="0" dirty="0">
                <a:solidFill>
                  <a:srgbClr val="1F7BE2"/>
                </a:solidFill>
                <a:latin typeface="CIDFont+F1"/>
              </a:rPr>
              <a:t>Goal test</a:t>
            </a:r>
            <a:r>
              <a:rPr lang="en-US" sz="1700" b="0" i="0" u="none" strike="noStrike" baseline="0" dirty="0">
                <a:solidFill>
                  <a:srgbClr val="000000"/>
                </a:solidFill>
                <a:latin typeface="CIDFont+F1"/>
              </a:rPr>
              <a:t>:</a:t>
            </a:r>
          </a:p>
          <a:p>
            <a:pPr lvl="1"/>
            <a:r>
              <a:rPr lang="en-US" sz="1300" dirty="0">
                <a:solidFill>
                  <a:srgbClr val="FF0000"/>
                </a:solidFill>
                <a:latin typeface="CIDFont+F3"/>
              </a:rPr>
              <a:t> &lt;0, 0, 0&gt;</a:t>
            </a:r>
          </a:p>
          <a:p>
            <a:pPr algn="l"/>
            <a:r>
              <a:rPr lang="en-US" sz="1700" b="0" i="0" u="none" strike="noStrike" baseline="0" dirty="0">
                <a:solidFill>
                  <a:srgbClr val="E5FD04"/>
                </a:solidFill>
                <a:latin typeface="CIDFont+F3"/>
              </a:rPr>
              <a:t> </a:t>
            </a:r>
            <a:r>
              <a:rPr lang="en-US" sz="1700" b="0" i="0" u="none" strike="noStrike" baseline="0" dirty="0">
                <a:solidFill>
                  <a:srgbClr val="1F7BE2"/>
                </a:solidFill>
                <a:latin typeface="CIDFont+F1"/>
              </a:rPr>
              <a:t>Path cost</a:t>
            </a:r>
            <a:r>
              <a:rPr lang="en-US" sz="1700" b="0" i="0" u="none" strike="noStrike" baseline="0" dirty="0">
                <a:solidFill>
                  <a:srgbClr val="000000"/>
                </a:solidFill>
                <a:latin typeface="CIDFont+F1"/>
              </a:rPr>
              <a:t>:</a:t>
            </a:r>
          </a:p>
          <a:p>
            <a:pPr lvl="1"/>
            <a:r>
              <a:rPr lang="en-US" sz="1300" dirty="0">
                <a:solidFill>
                  <a:srgbClr val="FF0000"/>
                </a:solidFill>
                <a:latin typeface="CIDFont+F3"/>
              </a:rPr>
              <a:t> number of crossing</a:t>
            </a:r>
          </a:p>
        </p:txBody>
      </p:sp>
    </p:spTree>
    <p:extLst>
      <p:ext uri="{BB962C8B-B14F-4D97-AF65-F5344CB8AC3E}">
        <p14:creationId xmlns:p14="http://schemas.microsoft.com/office/powerpoint/2010/main" val="37642141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94755-06DF-4ED1-8EC4-311864811F4D}"/>
              </a:ext>
            </a:extLst>
          </p:cNvPr>
          <p:cNvSpPr>
            <a:spLocks noGrp="1"/>
          </p:cNvSpPr>
          <p:nvPr>
            <p:ph type="title"/>
          </p:nvPr>
        </p:nvSpPr>
        <p:spPr/>
        <p:txBody>
          <a:bodyPr/>
          <a:lstStyle/>
          <a:p>
            <a:r>
              <a:rPr lang="en-US" dirty="0"/>
              <a:t>Problem formulation: </a:t>
            </a:r>
            <a:r>
              <a:rPr lang="en-US" dirty="0" err="1"/>
              <a:t>Cryptarithmatic</a:t>
            </a:r>
            <a:endParaRPr lang="en-US" dirty="0"/>
          </a:p>
        </p:txBody>
      </p:sp>
      <p:pic>
        <p:nvPicPr>
          <p:cNvPr id="5" name="Picture 4">
            <a:extLst>
              <a:ext uri="{FF2B5EF4-FFF2-40B4-BE49-F238E27FC236}">
                <a16:creationId xmlns:a16="http://schemas.microsoft.com/office/drawing/2014/main" xmlns="" id="{B7B81E5A-DAB6-43DF-A3E9-94DAF45DB4B7}"/>
              </a:ext>
            </a:extLst>
          </p:cNvPr>
          <p:cNvPicPr>
            <a:picLocks noChangeAspect="1"/>
          </p:cNvPicPr>
          <p:nvPr/>
        </p:nvPicPr>
        <p:blipFill>
          <a:blip r:embed="rId3"/>
          <a:stretch>
            <a:fillRect/>
          </a:stretch>
        </p:blipFill>
        <p:spPr>
          <a:xfrm>
            <a:off x="854392" y="2219324"/>
            <a:ext cx="9895568" cy="3068955"/>
          </a:xfrm>
          <a:prstGeom prst="rect">
            <a:avLst/>
          </a:prstGeom>
        </p:spPr>
      </p:pic>
      <p:sp>
        <p:nvSpPr>
          <p:cNvPr id="3" name="Rectangle 2"/>
          <p:cNvSpPr/>
          <p:nvPr/>
        </p:nvSpPr>
        <p:spPr>
          <a:xfrm>
            <a:off x="4929962" y="5636384"/>
            <a:ext cx="6096000" cy="923330"/>
          </a:xfrm>
          <a:prstGeom prst="rect">
            <a:avLst/>
          </a:prstGeom>
        </p:spPr>
        <p:txBody>
          <a:bodyPr>
            <a:spAutoFit/>
          </a:bodyPr>
          <a:lstStyle/>
          <a:p>
            <a:r>
              <a:rPr lang="en-IN" dirty="0" smtClean="0"/>
              <a:t>Solve: </a:t>
            </a:r>
          </a:p>
          <a:p>
            <a:r>
              <a:rPr lang="en-IN" dirty="0" smtClean="0"/>
              <a:t>TO+GO=OUT</a:t>
            </a:r>
            <a:endParaRPr lang="en-IN" dirty="0"/>
          </a:p>
          <a:p>
            <a:r>
              <a:rPr lang="en-IN" dirty="0"/>
              <a:t>SEND+MORE=MONEY</a:t>
            </a:r>
            <a:endParaRPr lang="en-IN" dirty="0"/>
          </a:p>
        </p:txBody>
      </p:sp>
    </p:spTree>
    <p:extLst>
      <p:ext uri="{BB962C8B-B14F-4D97-AF65-F5344CB8AC3E}">
        <p14:creationId xmlns:p14="http://schemas.microsoft.com/office/powerpoint/2010/main" val="20684072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A94755-06DF-4ED1-8EC4-311864811F4D}"/>
              </a:ext>
            </a:extLst>
          </p:cNvPr>
          <p:cNvSpPr>
            <a:spLocks noGrp="1"/>
          </p:cNvSpPr>
          <p:nvPr>
            <p:ph type="title"/>
          </p:nvPr>
        </p:nvSpPr>
        <p:spPr/>
        <p:txBody>
          <a:bodyPr/>
          <a:lstStyle/>
          <a:p>
            <a:r>
              <a:rPr lang="en-US" dirty="0"/>
              <a:t>Problem formulation: </a:t>
            </a:r>
            <a:r>
              <a:rPr lang="en-US" dirty="0" err="1"/>
              <a:t>Cryptarithmatic</a:t>
            </a:r>
            <a:endParaRPr lang="en-US" dirty="0"/>
          </a:p>
        </p:txBody>
      </p:sp>
      <p:sp>
        <p:nvSpPr>
          <p:cNvPr id="6" name="TextBox 5">
            <a:extLst>
              <a:ext uri="{FF2B5EF4-FFF2-40B4-BE49-F238E27FC236}">
                <a16:creationId xmlns:a16="http://schemas.microsoft.com/office/drawing/2014/main" xmlns="" id="{E47534B2-8D04-4DF3-ACDC-DF186BECB56F}"/>
              </a:ext>
            </a:extLst>
          </p:cNvPr>
          <p:cNvSpPr txBox="1"/>
          <p:nvPr/>
        </p:nvSpPr>
        <p:spPr>
          <a:xfrm>
            <a:off x="883920" y="2136339"/>
            <a:ext cx="9387840" cy="3416320"/>
          </a:xfrm>
          <a:prstGeom prst="rect">
            <a:avLst/>
          </a:prstGeom>
          <a:noFill/>
        </p:spPr>
        <p:txBody>
          <a:bodyPr wrap="square">
            <a:spAutoFit/>
          </a:bodyPr>
          <a:lstStyle/>
          <a:p>
            <a:pPr algn="l"/>
            <a:r>
              <a:rPr lang="en-US" sz="2400" b="0" i="0" u="none" strike="noStrike" baseline="0" dirty="0">
                <a:latin typeface="Times New Roman" panose="02020603050405020304" pitchFamily="18" charset="0"/>
              </a:rPr>
              <a:t>The following formulation is probably the simplest:</a:t>
            </a:r>
          </a:p>
          <a:p>
            <a:pPr algn="l"/>
            <a:r>
              <a:rPr lang="en-US" sz="2400" b="1" i="0" u="none" strike="noStrike" baseline="0" dirty="0">
                <a:latin typeface="Times New Roman" panose="02020603050405020304" pitchFamily="18" charset="0"/>
              </a:rPr>
              <a:t>States: </a:t>
            </a:r>
            <a:r>
              <a:rPr lang="en-US" sz="2400" b="0" i="0" u="none" strike="noStrike" baseline="0" dirty="0">
                <a:latin typeface="Times New Roman" panose="02020603050405020304" pitchFamily="18" charset="0"/>
              </a:rPr>
              <a:t>a cryptarithmetic puzzle with some letters replaced by digits.</a:t>
            </a:r>
          </a:p>
          <a:p>
            <a:pPr algn="l"/>
            <a:endParaRPr lang="en-US" sz="2400" b="1" i="0" u="none" strike="noStrike" baseline="0" dirty="0">
              <a:latin typeface="Times New Roman" panose="02020603050405020304" pitchFamily="18" charset="0"/>
            </a:endParaRPr>
          </a:p>
          <a:p>
            <a:pPr algn="l"/>
            <a:r>
              <a:rPr lang="en-US" sz="2400" b="1" i="0" u="none" strike="noStrike" baseline="0" dirty="0">
                <a:latin typeface="Times New Roman" panose="02020603050405020304" pitchFamily="18" charset="0"/>
              </a:rPr>
              <a:t>Operators: </a:t>
            </a:r>
            <a:r>
              <a:rPr lang="en-US" sz="2400" b="0" i="0" u="none" strike="noStrike" baseline="0" dirty="0">
                <a:latin typeface="Times New Roman" panose="02020603050405020304" pitchFamily="18" charset="0"/>
              </a:rPr>
              <a:t>replace all occurrences of a letter with a digit not already appearing in the puzzle.</a:t>
            </a:r>
          </a:p>
          <a:p>
            <a:pPr algn="l"/>
            <a:endParaRPr lang="en-US" sz="2400" dirty="0">
              <a:latin typeface="Times New Roman" panose="02020603050405020304" pitchFamily="18" charset="0"/>
            </a:endParaRPr>
          </a:p>
          <a:p>
            <a:pPr algn="l"/>
            <a:r>
              <a:rPr lang="en-US" sz="2400" b="1" i="0" u="none" strike="noStrike" baseline="0" dirty="0">
                <a:latin typeface="Times New Roman" panose="02020603050405020304" pitchFamily="18" charset="0"/>
              </a:rPr>
              <a:t>Goal test: </a:t>
            </a:r>
            <a:r>
              <a:rPr lang="en-US" sz="2400" b="0" i="0" u="none" strike="noStrike" baseline="0" dirty="0">
                <a:latin typeface="Times New Roman" panose="02020603050405020304" pitchFamily="18" charset="0"/>
              </a:rPr>
              <a:t>puzzle contains only digits, and represents a correct sum.</a:t>
            </a:r>
          </a:p>
          <a:p>
            <a:pPr algn="l"/>
            <a:endParaRPr lang="en-US" sz="2400" dirty="0">
              <a:latin typeface="Times New Roman" panose="02020603050405020304" pitchFamily="18" charset="0"/>
            </a:endParaRPr>
          </a:p>
          <a:p>
            <a:pPr algn="l"/>
            <a:r>
              <a:rPr lang="en-US" sz="2400" b="1" i="0" u="none" strike="noStrike" baseline="0" dirty="0">
                <a:latin typeface="Times New Roman" panose="02020603050405020304" pitchFamily="18" charset="0"/>
              </a:rPr>
              <a:t>Path cost: </a:t>
            </a:r>
            <a:r>
              <a:rPr lang="en-US" sz="2400" b="0" i="0" u="none" strike="noStrike" baseline="0" dirty="0">
                <a:latin typeface="Times New Roman" panose="02020603050405020304" pitchFamily="18" charset="0"/>
              </a:rPr>
              <a:t>zero. All solutions equally valid.</a:t>
            </a:r>
            <a:endParaRPr lang="en-US" sz="2400" dirty="0"/>
          </a:p>
        </p:txBody>
      </p:sp>
    </p:spTree>
    <p:extLst>
      <p:ext uri="{BB962C8B-B14F-4D97-AF65-F5344CB8AC3E}">
        <p14:creationId xmlns:p14="http://schemas.microsoft.com/office/powerpoint/2010/main" val="3203300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8-Queens Problem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7049" y="2359710"/>
            <a:ext cx="3352800" cy="3352800"/>
          </a:xfrm>
        </p:spPr>
      </p:pic>
      <p:sp>
        <p:nvSpPr>
          <p:cNvPr id="5" name="Rectangle 4"/>
          <p:cNvSpPr/>
          <p:nvPr/>
        </p:nvSpPr>
        <p:spPr>
          <a:xfrm>
            <a:off x="4369676" y="2369432"/>
            <a:ext cx="7057696" cy="2031325"/>
          </a:xfrm>
          <a:prstGeom prst="rect">
            <a:avLst/>
          </a:prstGeom>
        </p:spPr>
        <p:txBody>
          <a:bodyPr wrap="square">
            <a:spAutoFit/>
          </a:bodyPr>
          <a:lstStyle/>
          <a:p>
            <a:r>
              <a:rPr lang="en-IN" b="1" dirty="0" smtClean="0"/>
              <a:t>State:  8</a:t>
            </a:r>
            <a:r>
              <a:rPr lang="en-IN" dirty="0" smtClean="0"/>
              <a:t>*8 chessboard (empty, or one queen placed in first col in each row, etc.)</a:t>
            </a:r>
          </a:p>
          <a:p>
            <a:r>
              <a:rPr lang="en-IN" b="1" dirty="0" smtClean="0"/>
              <a:t>Goal: </a:t>
            </a:r>
            <a:r>
              <a:rPr lang="en-IN" dirty="0" smtClean="0"/>
              <a:t>all Queens on chessboard such that no two queens attack each other</a:t>
            </a:r>
            <a:endParaRPr lang="en-IN" b="1" dirty="0" smtClean="0"/>
          </a:p>
          <a:p>
            <a:r>
              <a:rPr lang="en-IN" b="1" dirty="0" smtClean="0"/>
              <a:t>Actions:</a:t>
            </a:r>
          </a:p>
          <a:p>
            <a:r>
              <a:rPr lang="en-IN" dirty="0" smtClean="0"/>
              <a:t>Placing one queen in one of the squares</a:t>
            </a:r>
            <a:endParaRPr lang="en-IN" dirty="0"/>
          </a:p>
          <a:p>
            <a:r>
              <a:rPr lang="en-IN" b="1" dirty="0" smtClean="0"/>
              <a:t>Cost: </a:t>
            </a:r>
            <a:r>
              <a:rPr lang="en-IN" dirty="0" smtClean="0"/>
              <a:t>Can be number of moves</a:t>
            </a:r>
            <a:endParaRPr lang="en-IN" dirty="0"/>
          </a:p>
        </p:txBody>
      </p:sp>
    </p:spTree>
    <p:extLst>
      <p:ext uri="{BB962C8B-B14F-4D97-AF65-F5344CB8AC3E}">
        <p14:creationId xmlns:p14="http://schemas.microsoft.com/office/powerpoint/2010/main" val="16875282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8-Puzzle problem</a:t>
            </a:r>
            <a:endParaRPr lang="en-IN" dirty="0"/>
          </a:p>
        </p:txBody>
      </p:sp>
      <p:pic>
        <p:nvPicPr>
          <p:cNvPr id="11162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96" y="2139976"/>
            <a:ext cx="6853161" cy="1643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840828" y="3851390"/>
            <a:ext cx="7057696" cy="2308324"/>
          </a:xfrm>
          <a:prstGeom prst="rect">
            <a:avLst/>
          </a:prstGeom>
        </p:spPr>
        <p:txBody>
          <a:bodyPr wrap="square">
            <a:spAutoFit/>
          </a:bodyPr>
          <a:lstStyle/>
          <a:p>
            <a:r>
              <a:rPr lang="en-IN" b="1" dirty="0" smtClean="0"/>
              <a:t>State:  </a:t>
            </a:r>
            <a:r>
              <a:rPr lang="en-IN" dirty="0" smtClean="0"/>
              <a:t>3*3 pattern of tiles with each tile having a number [1-8] and one tile blank</a:t>
            </a:r>
          </a:p>
          <a:p>
            <a:r>
              <a:rPr lang="en-IN" b="1" dirty="0" smtClean="0"/>
              <a:t>Actions:</a:t>
            </a:r>
          </a:p>
          <a:p>
            <a:r>
              <a:rPr lang="en-IN" dirty="0" smtClean="0"/>
              <a:t>The </a:t>
            </a:r>
            <a:r>
              <a:rPr lang="en-IN" dirty="0"/>
              <a:t>empty space can only </a:t>
            </a:r>
            <a:r>
              <a:rPr lang="en-IN" b="1" dirty="0"/>
              <a:t>move in four directions</a:t>
            </a:r>
            <a:r>
              <a:rPr lang="en-IN" dirty="0"/>
              <a:t> (Movement of empty space</a:t>
            </a:r>
            <a:r>
              <a:rPr lang="en-IN" dirty="0" smtClean="0"/>
              <a:t>):   Up,  Down,  Right or  Left</a:t>
            </a:r>
            <a:endParaRPr lang="en-IN" dirty="0"/>
          </a:p>
          <a:p>
            <a:r>
              <a:rPr lang="en-IN" dirty="0"/>
              <a:t>The empty space </a:t>
            </a:r>
            <a:r>
              <a:rPr lang="en-IN" b="1" dirty="0"/>
              <a:t>cannot move diagonally</a:t>
            </a:r>
            <a:r>
              <a:rPr lang="en-IN" dirty="0"/>
              <a:t> and can take </a:t>
            </a:r>
            <a:r>
              <a:rPr lang="en-IN" b="1" dirty="0"/>
              <a:t>only one step at a time</a:t>
            </a:r>
            <a:r>
              <a:rPr lang="en-IN" dirty="0" smtClean="0"/>
              <a:t>.</a:t>
            </a:r>
          </a:p>
          <a:p>
            <a:r>
              <a:rPr lang="en-IN" b="1" dirty="0" smtClean="0"/>
              <a:t>Cost: </a:t>
            </a:r>
            <a:r>
              <a:rPr lang="en-IN" dirty="0" smtClean="0"/>
              <a:t>Can be number of moves</a:t>
            </a:r>
            <a:endParaRPr lang="en-IN" dirty="0"/>
          </a:p>
        </p:txBody>
      </p:sp>
    </p:spTree>
    <p:extLst>
      <p:ext uri="{BB962C8B-B14F-4D97-AF65-F5344CB8AC3E}">
        <p14:creationId xmlns:p14="http://schemas.microsoft.com/office/powerpoint/2010/main" val="42207149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Water Jug Problem</a:t>
            </a:r>
            <a:endParaRPr lang="en-IN" dirty="0"/>
          </a:p>
        </p:txBody>
      </p:sp>
      <p:sp>
        <p:nvSpPr>
          <p:cNvPr id="3" name="Content Placeholder 2"/>
          <p:cNvSpPr>
            <a:spLocks noGrp="1"/>
          </p:cNvSpPr>
          <p:nvPr>
            <p:ph idx="1"/>
          </p:nvPr>
        </p:nvSpPr>
        <p:spPr/>
        <p:txBody>
          <a:bodyPr>
            <a:normAutofit lnSpcReduction="10000"/>
          </a:bodyPr>
          <a:lstStyle/>
          <a:p>
            <a:pPr fontAlgn="base"/>
            <a:r>
              <a:rPr lang="en-IN" dirty="0"/>
              <a:t>You are given an m </a:t>
            </a:r>
            <a:r>
              <a:rPr lang="en-IN" dirty="0" err="1"/>
              <a:t>liter</a:t>
            </a:r>
            <a:r>
              <a:rPr lang="en-IN" dirty="0"/>
              <a:t> jug and a n </a:t>
            </a:r>
            <a:r>
              <a:rPr lang="en-IN" dirty="0" err="1"/>
              <a:t>liter</a:t>
            </a:r>
            <a:r>
              <a:rPr lang="en-IN" dirty="0"/>
              <a:t> jug. Both the jugs are initially empty. The jugs don’t have markings to allow measuring smaller quantities. You have to use the jugs to measure d </a:t>
            </a:r>
            <a:r>
              <a:rPr lang="en-IN" dirty="0" err="1"/>
              <a:t>liters</a:t>
            </a:r>
            <a:r>
              <a:rPr lang="en-IN" dirty="0"/>
              <a:t> of water where d is less than n.  </a:t>
            </a:r>
            <a:r>
              <a:rPr lang="en-IN" dirty="0" smtClean="0"/>
              <a:t>No limitation of water usage</a:t>
            </a:r>
            <a:endParaRPr lang="en-IN" dirty="0"/>
          </a:p>
          <a:p>
            <a:pPr fontAlgn="base"/>
            <a:r>
              <a:rPr lang="en-IN" b="1" dirty="0" smtClean="0"/>
              <a:t>State: </a:t>
            </a:r>
            <a:r>
              <a:rPr lang="en-IN" dirty="0" smtClean="0"/>
              <a:t>(X</a:t>
            </a:r>
            <a:r>
              <a:rPr lang="en-IN" dirty="0"/>
              <a:t>, Y) corresponds to a state where X refers to the amount of water in Jug1 and Y refers to the amount of water in Jug2 </a:t>
            </a:r>
            <a:br>
              <a:rPr lang="en-IN" dirty="0"/>
            </a:br>
            <a:r>
              <a:rPr lang="en-IN" b="1" dirty="0" smtClean="0"/>
              <a:t>Goal: </a:t>
            </a:r>
            <a:r>
              <a:rPr lang="en-IN" dirty="0" smtClean="0"/>
              <a:t>Determine </a:t>
            </a:r>
            <a:r>
              <a:rPr lang="en-IN" dirty="0"/>
              <a:t>the path from the initial state (xi, </a:t>
            </a:r>
            <a:r>
              <a:rPr lang="en-IN" dirty="0" err="1"/>
              <a:t>yi</a:t>
            </a:r>
            <a:r>
              <a:rPr lang="en-IN" dirty="0"/>
              <a:t>) to the final state (</a:t>
            </a:r>
            <a:r>
              <a:rPr lang="en-IN" dirty="0" err="1"/>
              <a:t>xf</a:t>
            </a:r>
            <a:r>
              <a:rPr lang="en-IN" dirty="0"/>
              <a:t>, </a:t>
            </a:r>
            <a:r>
              <a:rPr lang="en-IN" dirty="0" err="1"/>
              <a:t>yf</a:t>
            </a:r>
            <a:r>
              <a:rPr lang="en-IN" dirty="0"/>
              <a:t>), where (xi, </a:t>
            </a:r>
            <a:r>
              <a:rPr lang="en-IN" dirty="0" err="1"/>
              <a:t>yi</a:t>
            </a:r>
            <a:r>
              <a:rPr lang="en-IN" dirty="0"/>
              <a:t>) is (0, 0) which indicates both Jugs are initially empty and (</a:t>
            </a:r>
            <a:r>
              <a:rPr lang="en-IN" dirty="0" err="1"/>
              <a:t>xf</a:t>
            </a:r>
            <a:r>
              <a:rPr lang="en-IN" dirty="0"/>
              <a:t>, </a:t>
            </a:r>
            <a:r>
              <a:rPr lang="en-IN" dirty="0" err="1"/>
              <a:t>yf</a:t>
            </a:r>
            <a:r>
              <a:rPr lang="en-IN" dirty="0"/>
              <a:t>) indicates a state which could be (0, d) or (d, 0).</a:t>
            </a:r>
          </a:p>
          <a:p>
            <a:pPr fontAlgn="base"/>
            <a:r>
              <a:rPr lang="en-IN" b="1" dirty="0" smtClean="0"/>
              <a:t>Actions:</a:t>
            </a:r>
            <a:r>
              <a:rPr lang="en-IN" b="1" dirty="0"/>
              <a:t> </a:t>
            </a:r>
          </a:p>
          <a:p>
            <a:pPr fontAlgn="base"/>
            <a:r>
              <a:rPr lang="en-IN" dirty="0"/>
              <a:t>Empty a Jug, </a:t>
            </a:r>
            <a:r>
              <a:rPr lang="en-IN" dirty="0" smtClean="0"/>
              <a:t>Ex. (X</a:t>
            </a:r>
            <a:r>
              <a:rPr lang="en-IN" dirty="0"/>
              <a:t>, Y)-&gt;(0, Y) Empty Jug 1</a:t>
            </a:r>
          </a:p>
          <a:p>
            <a:pPr fontAlgn="base"/>
            <a:r>
              <a:rPr lang="en-IN" dirty="0"/>
              <a:t>Fill a Jug, </a:t>
            </a:r>
            <a:r>
              <a:rPr lang="en-IN" dirty="0" smtClean="0"/>
              <a:t>Ex. (0</a:t>
            </a:r>
            <a:r>
              <a:rPr lang="en-IN" dirty="0"/>
              <a:t>, 0)-&gt;(X, 0) Fill Jug 1</a:t>
            </a:r>
          </a:p>
          <a:p>
            <a:pPr fontAlgn="base"/>
            <a:r>
              <a:rPr lang="en-IN" dirty="0"/>
              <a:t>Pour water from one jug to the other until one of the jugs is either empty or full, </a:t>
            </a:r>
            <a:r>
              <a:rPr lang="en-IN" dirty="0" smtClean="0"/>
              <a:t>Ex. (X</a:t>
            </a:r>
            <a:r>
              <a:rPr lang="en-IN" dirty="0"/>
              <a:t>, Y) -&gt; (X-d, </a:t>
            </a:r>
            <a:r>
              <a:rPr lang="en-IN" dirty="0" err="1"/>
              <a:t>Y+d</a:t>
            </a:r>
            <a:r>
              <a:rPr lang="en-IN" dirty="0"/>
              <a:t>)</a:t>
            </a:r>
          </a:p>
          <a:p>
            <a:endParaRPr lang="en-IN" dirty="0"/>
          </a:p>
        </p:txBody>
      </p:sp>
    </p:spTree>
    <p:extLst>
      <p:ext uri="{BB962C8B-B14F-4D97-AF65-F5344CB8AC3E}">
        <p14:creationId xmlns:p14="http://schemas.microsoft.com/office/powerpoint/2010/main" val="3761062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1033389"/>
            <a:ext cx="4826256" cy="4825409"/>
          </a:xfrm>
        </p:spPr>
        <p:txBody>
          <a:bodyPr anchor="ctr">
            <a:normAutofit fontScale="90000"/>
          </a:bodyPr>
          <a:lstStyle/>
          <a:p>
            <a:r>
              <a:rPr lang="en-US" sz="5400" dirty="0" smtClean="0">
                <a:solidFill>
                  <a:srgbClr val="FFFFFF"/>
                </a:solidFill>
              </a:rPr>
              <a:t>Nadine: </a:t>
            </a:r>
            <a:r>
              <a:rPr lang="en-US" sz="4000" dirty="0" smtClean="0">
                <a:solidFill>
                  <a:srgbClr val="FFFFFF"/>
                </a:solidFill>
              </a:rPr>
              <a:t>A humanoid social robot modelled after Prof. Nadia </a:t>
            </a:r>
            <a:r>
              <a:rPr lang="en-US" sz="4000" dirty="0" err="1" smtClean="0">
                <a:solidFill>
                  <a:srgbClr val="FFFFFF"/>
                </a:solidFill>
              </a:rPr>
              <a:t>Thalmann</a:t>
            </a:r>
            <a:r>
              <a:rPr lang="en-US" sz="4000" dirty="0" smtClean="0">
                <a:solidFill>
                  <a:srgbClr val="FFFFFF"/>
                </a:solidFill>
              </a:rPr>
              <a:t> from NTU Singapore (2013)</a:t>
            </a:r>
            <a:endParaRPr lang="en-US" sz="4000" dirty="0">
              <a:solidFill>
                <a:srgbClr val="FFFFFF"/>
              </a:solidFill>
            </a:endParaRPr>
          </a:p>
        </p:txBody>
      </p:sp>
      <p:sp>
        <p:nvSpPr>
          <p:cNvPr id="12"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755769" y="740980"/>
            <a:ext cx="4855037" cy="5117820"/>
          </a:xfrm>
          <a:ln w="57150">
            <a:noFill/>
          </a:ln>
        </p:spPr>
        <p:txBody>
          <a:bodyPr anchor="ctr">
            <a:normAutofit fontScale="70000" lnSpcReduction="20000"/>
          </a:bodyPr>
          <a:lstStyle/>
          <a:p>
            <a:r>
              <a:rPr lang="en-US" sz="2000" b="1" dirty="0" smtClean="0">
                <a:solidFill>
                  <a:schemeClr val="accent2">
                    <a:lumMod val="50000"/>
                  </a:schemeClr>
                </a:solidFill>
                <a:latin typeface="Cambria" panose="02040503050406030204" pitchFamily="18" charset="0"/>
              </a:rPr>
              <a:t>Natural skin, realistic hands</a:t>
            </a:r>
            <a:endParaRPr lang="en-US" sz="2000" b="1" dirty="0">
              <a:solidFill>
                <a:schemeClr val="accent2">
                  <a:lumMod val="50000"/>
                </a:schemeClr>
              </a:solidFill>
              <a:latin typeface="Cambria" panose="02040503050406030204" pitchFamily="18" charset="0"/>
            </a:endParaRPr>
          </a:p>
          <a:p>
            <a:r>
              <a:rPr lang="en-IN" sz="2000" b="1" dirty="0" smtClean="0">
                <a:solidFill>
                  <a:schemeClr val="accent2">
                    <a:lumMod val="50000"/>
                  </a:schemeClr>
                </a:solidFill>
                <a:latin typeface="Cambria" panose="02040503050406030204" pitchFamily="18" charset="0"/>
              </a:rPr>
              <a:t>Returns </a:t>
            </a:r>
            <a:r>
              <a:rPr lang="en-IN" sz="2000" b="1" dirty="0">
                <a:solidFill>
                  <a:schemeClr val="accent2">
                    <a:lumMod val="50000"/>
                  </a:schemeClr>
                </a:solidFill>
                <a:latin typeface="Cambria" panose="02040503050406030204" pitchFamily="18" charset="0"/>
              </a:rPr>
              <a:t>a greeting, makes eye contact, and can remember all the conversations had with it</a:t>
            </a:r>
            <a:r>
              <a:rPr lang="en-IN" sz="2000" b="1" dirty="0" smtClean="0">
                <a:solidFill>
                  <a:schemeClr val="accent2">
                    <a:lumMod val="50000"/>
                  </a:schemeClr>
                </a:solidFill>
                <a:latin typeface="Cambria" panose="02040503050406030204" pitchFamily="18" charset="0"/>
              </a:rPr>
              <a:t>.</a:t>
            </a:r>
          </a:p>
          <a:p>
            <a:r>
              <a:rPr lang="en-IN" sz="2000" b="1" dirty="0" smtClean="0">
                <a:solidFill>
                  <a:schemeClr val="accent2">
                    <a:lumMod val="50000"/>
                  </a:schemeClr>
                </a:solidFill>
                <a:latin typeface="Cambria" panose="02040503050406030204" pitchFamily="18" charset="0"/>
              </a:rPr>
              <a:t>It </a:t>
            </a:r>
            <a:r>
              <a:rPr lang="en-IN" sz="2000" b="1" dirty="0">
                <a:solidFill>
                  <a:schemeClr val="accent2">
                    <a:lumMod val="50000"/>
                  </a:schemeClr>
                </a:solidFill>
                <a:latin typeface="Cambria" panose="02040503050406030204" pitchFamily="18" charset="0"/>
              </a:rPr>
              <a:t>is able to answer questions autonomously in several languages, </a:t>
            </a:r>
            <a:endParaRPr lang="en-IN" sz="2000" b="1" dirty="0" smtClean="0">
              <a:solidFill>
                <a:schemeClr val="accent2">
                  <a:lumMod val="50000"/>
                </a:schemeClr>
              </a:solidFill>
              <a:latin typeface="Cambria" panose="02040503050406030204" pitchFamily="18" charset="0"/>
            </a:endParaRPr>
          </a:p>
          <a:p>
            <a:r>
              <a:rPr lang="en-IN" sz="2000" b="1" dirty="0" smtClean="0">
                <a:solidFill>
                  <a:schemeClr val="accent2">
                    <a:lumMod val="50000"/>
                  </a:schemeClr>
                </a:solidFill>
                <a:latin typeface="Cambria" panose="02040503050406030204" pitchFamily="18" charset="0"/>
              </a:rPr>
              <a:t>Simulate </a:t>
            </a:r>
            <a:r>
              <a:rPr lang="en-IN" sz="2000" b="1" dirty="0">
                <a:solidFill>
                  <a:schemeClr val="accent2">
                    <a:lumMod val="50000"/>
                  </a:schemeClr>
                </a:solidFill>
                <a:latin typeface="Cambria" panose="02040503050406030204" pitchFamily="18" charset="0"/>
              </a:rPr>
              <a:t>emotions both in gestures and facially, depending on the content of the interaction with the user</a:t>
            </a:r>
            <a:r>
              <a:rPr lang="en-IN" sz="2000" b="1" dirty="0" smtClean="0">
                <a:solidFill>
                  <a:schemeClr val="accent2">
                    <a:lumMod val="50000"/>
                  </a:schemeClr>
                </a:solidFill>
                <a:latin typeface="Cambria" panose="02040503050406030204" pitchFamily="18" charset="0"/>
              </a:rPr>
              <a:t>.</a:t>
            </a:r>
          </a:p>
          <a:p>
            <a:r>
              <a:rPr lang="en-IN" sz="2000" b="1" dirty="0" smtClean="0">
                <a:solidFill>
                  <a:schemeClr val="accent2">
                    <a:lumMod val="50000"/>
                  </a:schemeClr>
                </a:solidFill>
                <a:latin typeface="Cambria" panose="02040503050406030204" pitchFamily="18" charset="0"/>
              </a:rPr>
              <a:t>Nadine </a:t>
            </a:r>
            <a:r>
              <a:rPr lang="en-IN" sz="2000" b="1" dirty="0">
                <a:solidFill>
                  <a:schemeClr val="accent2">
                    <a:lumMod val="50000"/>
                  </a:schemeClr>
                </a:solidFill>
                <a:latin typeface="Cambria" panose="02040503050406030204" pitchFamily="18" charset="0"/>
              </a:rPr>
              <a:t>can recognise persons it has previously seen, and engage in flowing conversation</a:t>
            </a:r>
            <a:r>
              <a:rPr lang="en-IN" sz="2000" b="1" dirty="0" smtClean="0">
                <a:solidFill>
                  <a:schemeClr val="accent2">
                    <a:lumMod val="50000"/>
                  </a:schemeClr>
                </a:solidFill>
                <a:latin typeface="Cambria" panose="02040503050406030204" pitchFamily="18" charset="0"/>
              </a:rPr>
              <a:t>.</a:t>
            </a:r>
          </a:p>
          <a:p>
            <a:r>
              <a:rPr lang="en-IN" sz="2000" b="1" dirty="0" smtClean="0">
                <a:solidFill>
                  <a:schemeClr val="accent2">
                    <a:lumMod val="50000"/>
                  </a:schemeClr>
                </a:solidFill>
                <a:latin typeface="Cambria" panose="02040503050406030204" pitchFamily="18" charset="0"/>
              </a:rPr>
              <a:t>Nadine </a:t>
            </a:r>
            <a:r>
              <a:rPr lang="en-IN" sz="2000" b="1" dirty="0">
                <a:solidFill>
                  <a:schemeClr val="accent2">
                    <a:lumMod val="50000"/>
                  </a:schemeClr>
                </a:solidFill>
                <a:latin typeface="Cambria" panose="02040503050406030204" pitchFamily="18" charset="0"/>
              </a:rPr>
              <a:t>has been programmed with a "personality", in that its demeanour can change according to what is said to it</a:t>
            </a:r>
            <a:r>
              <a:rPr lang="en-IN" sz="2000" b="1" dirty="0" smtClean="0">
                <a:solidFill>
                  <a:schemeClr val="accent2">
                    <a:lumMod val="50000"/>
                  </a:schemeClr>
                </a:solidFill>
                <a:latin typeface="Cambria" panose="02040503050406030204" pitchFamily="18" charset="0"/>
              </a:rPr>
              <a:t>.</a:t>
            </a:r>
          </a:p>
          <a:p>
            <a:r>
              <a:rPr lang="en-IN" sz="2000" b="1" dirty="0" smtClean="0">
                <a:solidFill>
                  <a:schemeClr val="accent2">
                    <a:lumMod val="50000"/>
                  </a:schemeClr>
                </a:solidFill>
                <a:latin typeface="Cambria" panose="02040503050406030204" pitchFamily="18" charset="0"/>
              </a:rPr>
              <a:t>Nadine </a:t>
            </a:r>
            <a:r>
              <a:rPr lang="en-IN" sz="2000" b="1" dirty="0">
                <a:solidFill>
                  <a:schemeClr val="accent2">
                    <a:lumMod val="50000"/>
                  </a:schemeClr>
                </a:solidFill>
                <a:latin typeface="Cambria" panose="02040503050406030204" pitchFamily="18" charset="0"/>
              </a:rPr>
              <a:t>has a total of 27 degrees of freedom for facial expressions and upper body movements. </a:t>
            </a:r>
            <a:endParaRPr lang="en-IN" sz="2000" b="1" dirty="0" smtClean="0">
              <a:solidFill>
                <a:schemeClr val="accent2">
                  <a:lumMod val="50000"/>
                </a:schemeClr>
              </a:solidFill>
              <a:latin typeface="Cambria" panose="02040503050406030204" pitchFamily="18" charset="0"/>
            </a:endParaRPr>
          </a:p>
          <a:p>
            <a:r>
              <a:rPr lang="en-IN" sz="2000" b="1" dirty="0" smtClean="0">
                <a:solidFill>
                  <a:schemeClr val="accent2">
                    <a:lumMod val="50000"/>
                  </a:schemeClr>
                </a:solidFill>
                <a:latin typeface="Cambria" panose="02040503050406030204" pitchFamily="18" charset="0"/>
              </a:rPr>
              <a:t>With </a:t>
            </a:r>
            <a:r>
              <a:rPr lang="en-IN" sz="2000" b="1" dirty="0">
                <a:solidFill>
                  <a:schemeClr val="accent2">
                    <a:lumMod val="50000"/>
                  </a:schemeClr>
                </a:solidFill>
                <a:latin typeface="Cambria" panose="02040503050406030204" pitchFamily="18" charset="0"/>
              </a:rPr>
              <a:t>persons it has previously encountered, it remembers facts and events related to each person</a:t>
            </a:r>
            <a:r>
              <a:rPr lang="en-IN" sz="2000" b="1" dirty="0" smtClean="0">
                <a:solidFill>
                  <a:schemeClr val="accent2">
                    <a:lumMod val="50000"/>
                  </a:schemeClr>
                </a:solidFill>
                <a:latin typeface="Cambria" panose="02040503050406030204" pitchFamily="18" charset="0"/>
              </a:rPr>
              <a:t>.</a:t>
            </a:r>
          </a:p>
          <a:p>
            <a:r>
              <a:rPr lang="en-IN" sz="2000" b="1" dirty="0" smtClean="0">
                <a:solidFill>
                  <a:schemeClr val="accent2">
                    <a:lumMod val="50000"/>
                  </a:schemeClr>
                </a:solidFill>
                <a:latin typeface="Cambria" panose="02040503050406030204" pitchFamily="18" charset="0"/>
              </a:rPr>
              <a:t> It </a:t>
            </a:r>
            <a:r>
              <a:rPr lang="en-IN" sz="2000" b="1" dirty="0">
                <a:solidFill>
                  <a:schemeClr val="accent2">
                    <a:lumMod val="50000"/>
                  </a:schemeClr>
                </a:solidFill>
                <a:latin typeface="Cambria" panose="02040503050406030204" pitchFamily="18" charset="0"/>
              </a:rPr>
              <a:t>can assist people with special needs by reading stories, showing images, put on Skype sessions, send emails, and communicate with other members of the family</a:t>
            </a:r>
            <a:r>
              <a:rPr lang="en-IN" sz="2000" b="1" dirty="0" smtClean="0">
                <a:solidFill>
                  <a:schemeClr val="accent2">
                    <a:lumMod val="50000"/>
                  </a:schemeClr>
                </a:solidFill>
                <a:latin typeface="Cambria" panose="02040503050406030204" pitchFamily="18" charset="0"/>
              </a:rPr>
              <a:t>.</a:t>
            </a:r>
          </a:p>
          <a:p>
            <a:r>
              <a:rPr lang="en-IN" sz="2000" b="1" dirty="0" smtClean="0">
                <a:solidFill>
                  <a:schemeClr val="accent2">
                    <a:lumMod val="50000"/>
                  </a:schemeClr>
                </a:solidFill>
                <a:latin typeface="Cambria" panose="02040503050406030204" pitchFamily="18" charset="0"/>
              </a:rPr>
              <a:t> </a:t>
            </a:r>
            <a:r>
              <a:rPr lang="en-IN" sz="2000" b="1" dirty="0">
                <a:solidFill>
                  <a:schemeClr val="accent2">
                    <a:lumMod val="50000"/>
                  </a:schemeClr>
                </a:solidFill>
                <a:latin typeface="Cambria" panose="02040503050406030204" pitchFamily="18" charset="0"/>
              </a:rPr>
              <a:t>It can play the role of a receptionist in an office or be dedicated to be a personal coach</a:t>
            </a:r>
            <a:endParaRPr lang="en-US" sz="2000" dirty="0">
              <a:solidFill>
                <a:schemeClr val="accent2">
                  <a:lumMod val="50000"/>
                </a:schemeClr>
              </a:solidFill>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582" y="5053113"/>
            <a:ext cx="1384418" cy="149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4714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r>
            <a:br>
              <a:rPr lang="en-US" dirty="0"/>
            </a:br>
            <a:r>
              <a:rPr lang="en-US" dirty="0"/>
              <a:t> Solving problems by searching 	</a:t>
            </a:r>
          </a:p>
        </p:txBody>
      </p:sp>
      <p:pic>
        <p:nvPicPr>
          <p:cNvPr id="5" name="Picture 4">
            <a:extLst>
              <a:ext uri="{FF2B5EF4-FFF2-40B4-BE49-F238E27FC236}">
                <a16:creationId xmlns:a16="http://schemas.microsoft.com/office/drawing/2014/main" xmlns="" id="{BCCEB19A-1E70-4B55-AF7A-9A2200B4889D}"/>
              </a:ext>
            </a:extLst>
          </p:cNvPr>
          <p:cNvPicPr>
            <a:picLocks noChangeAspect="1"/>
          </p:cNvPicPr>
          <p:nvPr/>
        </p:nvPicPr>
        <p:blipFill>
          <a:blip r:embed="rId2"/>
          <a:stretch>
            <a:fillRect/>
          </a:stretch>
        </p:blipFill>
        <p:spPr>
          <a:xfrm>
            <a:off x="2209800" y="2205037"/>
            <a:ext cx="6704647" cy="3799523"/>
          </a:xfrm>
          <a:prstGeom prst="rect">
            <a:avLst/>
          </a:prstGeom>
        </p:spPr>
      </p:pic>
      <p:sp>
        <p:nvSpPr>
          <p:cNvPr id="7" name="TextBox 6">
            <a:extLst>
              <a:ext uri="{FF2B5EF4-FFF2-40B4-BE49-F238E27FC236}">
                <a16:creationId xmlns:a16="http://schemas.microsoft.com/office/drawing/2014/main" xmlns="" id="{CE978C0E-9F0F-4FAC-BD04-7509644E2F12}"/>
              </a:ext>
            </a:extLst>
          </p:cNvPr>
          <p:cNvSpPr txBox="1"/>
          <p:nvPr/>
        </p:nvSpPr>
        <p:spPr>
          <a:xfrm>
            <a:off x="4709160" y="6155844"/>
            <a:ext cx="2357248" cy="369332"/>
          </a:xfrm>
          <a:prstGeom prst="rect">
            <a:avLst/>
          </a:prstGeom>
          <a:noFill/>
        </p:spPr>
        <p:txBody>
          <a:bodyPr wrap="none" rtlCol="0">
            <a:spAutoFit/>
          </a:bodyPr>
          <a:lstStyle/>
          <a:p>
            <a:r>
              <a:rPr lang="en-US" dirty="0"/>
              <a:t>Figure: Map of Romania</a:t>
            </a:r>
          </a:p>
        </p:txBody>
      </p:sp>
    </p:spTree>
    <p:extLst>
      <p:ext uri="{BB962C8B-B14F-4D97-AF65-F5344CB8AC3E}">
        <p14:creationId xmlns:p14="http://schemas.microsoft.com/office/powerpoint/2010/main" val="37604001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5B32E-5EB7-4A65-964E-C40E0DC6E8DA}"/>
              </a:ext>
            </a:extLst>
          </p:cNvPr>
          <p:cNvSpPr>
            <a:spLocks noGrp="1"/>
          </p:cNvSpPr>
          <p:nvPr>
            <p:ph type="title"/>
          </p:nvPr>
        </p:nvSpPr>
        <p:spPr/>
        <p:txBody>
          <a:bodyPr/>
          <a:lstStyle/>
          <a:p>
            <a:r>
              <a:rPr lang="en-US">
                <a:ea typeface="+mj-lt"/>
                <a:cs typeface="+mj-lt"/>
              </a:rPr>
              <a:t>Solving problems by searching</a:t>
            </a:r>
            <a:endParaRPr lang="en-US"/>
          </a:p>
        </p:txBody>
      </p:sp>
      <p:sp>
        <p:nvSpPr>
          <p:cNvPr id="3" name="Content Placeholder 2">
            <a:extLst>
              <a:ext uri="{FF2B5EF4-FFF2-40B4-BE49-F238E27FC236}">
                <a16:creationId xmlns:a16="http://schemas.microsoft.com/office/drawing/2014/main" xmlns="" id="{488977B5-032B-48B1-92E5-46D4152BD03B}"/>
              </a:ext>
            </a:extLst>
          </p:cNvPr>
          <p:cNvSpPr>
            <a:spLocks noGrp="1"/>
          </p:cNvSpPr>
          <p:nvPr>
            <p:ph idx="1"/>
          </p:nvPr>
        </p:nvSpPr>
        <p:spPr/>
        <p:txBody>
          <a:bodyPr>
            <a:normAutofit/>
          </a:bodyPr>
          <a:lstStyle/>
          <a:p>
            <a:pPr marL="305435" indent="-305435"/>
            <a:r>
              <a:rPr lang="en-US" dirty="0">
                <a:ea typeface="+mn-lt"/>
                <a:cs typeface="+mn-lt"/>
              </a:rPr>
              <a:t>Intelligent agents are supposed to act in such a way that the environment goes through a sequence of states that maximizes the performance measure. </a:t>
            </a:r>
          </a:p>
          <a:p>
            <a:pPr marL="305435" indent="-305435"/>
            <a:r>
              <a:rPr lang="en-US" dirty="0">
                <a:ea typeface="+mn-lt"/>
                <a:cs typeface="+mn-lt"/>
              </a:rPr>
              <a:t>In its full generality, this specification is difficult to translate into a successful agent design.</a:t>
            </a:r>
          </a:p>
          <a:p>
            <a:pPr marL="305435" indent="-305435"/>
            <a:r>
              <a:rPr lang="en-US" dirty="0">
                <a:ea typeface="+mn-lt"/>
                <a:cs typeface="+mn-lt"/>
              </a:rPr>
              <a:t>Imagine our agent in the city of Arad, Romania, toward the end of a touring holiday. </a:t>
            </a:r>
          </a:p>
          <a:p>
            <a:pPr marL="305435" indent="-305435"/>
            <a:r>
              <a:rPr lang="en-US" dirty="0">
                <a:ea typeface="+mn-lt"/>
                <a:cs typeface="+mn-lt"/>
              </a:rPr>
              <a:t>The agent has a ticket to fly out of Bucharest the following day. The ticket is nonrefundable, the agent's visa is about to expire, and after tomorrow, there are no seats available for six weeks. </a:t>
            </a:r>
          </a:p>
          <a:p>
            <a:pPr marL="305435" indent="-305435"/>
            <a:r>
              <a:rPr lang="en-US" dirty="0">
                <a:ea typeface="+mn-lt"/>
                <a:cs typeface="+mn-lt"/>
              </a:rPr>
              <a:t>Now the agent's performance measure contains many other factors besides the cost of the ticket and the undesirability of being arrested and deported. For example, it wants to improve its suntan, </a:t>
            </a:r>
            <a:r>
              <a:rPr lang="en-US" dirty="0" smtClean="0">
                <a:ea typeface="+mn-lt"/>
                <a:cs typeface="+mn-lt"/>
              </a:rPr>
              <a:t>take </a:t>
            </a:r>
            <a:r>
              <a:rPr lang="en-US" dirty="0">
                <a:ea typeface="+mn-lt"/>
                <a:cs typeface="+mn-lt"/>
              </a:rPr>
              <a:t>in the sights, and so on. </a:t>
            </a:r>
          </a:p>
          <a:p>
            <a:pPr marL="305435" indent="-305435"/>
            <a:endParaRPr lang="en-US" dirty="0"/>
          </a:p>
        </p:txBody>
      </p:sp>
    </p:spTree>
    <p:extLst>
      <p:ext uri="{BB962C8B-B14F-4D97-AF65-F5344CB8AC3E}">
        <p14:creationId xmlns:p14="http://schemas.microsoft.com/office/powerpoint/2010/main" val="16660760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5B32E-5EB7-4A65-964E-C40E0DC6E8DA}"/>
              </a:ext>
            </a:extLst>
          </p:cNvPr>
          <p:cNvSpPr>
            <a:spLocks noGrp="1"/>
          </p:cNvSpPr>
          <p:nvPr>
            <p:ph type="title"/>
          </p:nvPr>
        </p:nvSpPr>
        <p:spPr/>
        <p:txBody>
          <a:bodyPr/>
          <a:lstStyle/>
          <a:p>
            <a:r>
              <a:rPr lang="en-US">
                <a:ea typeface="+mj-lt"/>
                <a:cs typeface="+mj-lt"/>
              </a:rPr>
              <a:t>Solving problems by searching</a:t>
            </a:r>
            <a:endParaRPr lang="en-US"/>
          </a:p>
        </p:txBody>
      </p:sp>
      <p:sp>
        <p:nvSpPr>
          <p:cNvPr id="3" name="Content Placeholder 2">
            <a:extLst>
              <a:ext uri="{FF2B5EF4-FFF2-40B4-BE49-F238E27FC236}">
                <a16:creationId xmlns:a16="http://schemas.microsoft.com/office/drawing/2014/main" xmlns="" id="{488977B5-032B-48B1-92E5-46D4152BD03B}"/>
              </a:ext>
            </a:extLst>
          </p:cNvPr>
          <p:cNvSpPr>
            <a:spLocks noGrp="1"/>
          </p:cNvSpPr>
          <p:nvPr>
            <p:ph idx="1"/>
          </p:nvPr>
        </p:nvSpPr>
        <p:spPr/>
        <p:txBody>
          <a:bodyPr>
            <a:normAutofit/>
          </a:bodyPr>
          <a:lstStyle/>
          <a:p>
            <a:pPr marL="305435" indent="-305435"/>
            <a:endParaRPr lang="en-US" dirty="0">
              <a:ea typeface="+mn-lt"/>
              <a:cs typeface="+mn-lt"/>
            </a:endParaRPr>
          </a:p>
          <a:p>
            <a:pPr marL="305435" indent="-305435"/>
            <a:r>
              <a:rPr lang="en-US">
                <a:ea typeface="+mn-lt"/>
                <a:cs typeface="+mn-lt"/>
              </a:rPr>
              <a:t>All these factors might suggest any of a vast array of possible actions. </a:t>
            </a:r>
          </a:p>
          <a:p>
            <a:pPr marL="305435" indent="-305435"/>
            <a:r>
              <a:rPr lang="en-US">
                <a:ea typeface="+mn-lt"/>
                <a:cs typeface="+mn-lt"/>
              </a:rPr>
              <a:t>Given the seriousness of the situation, however, it should adopt the goal of driving to Bucharest. </a:t>
            </a:r>
            <a:endParaRPr lang="en-US"/>
          </a:p>
          <a:p>
            <a:pPr marL="305435" indent="-305435"/>
            <a:r>
              <a:rPr lang="en-US">
                <a:ea typeface="+mn-lt"/>
                <a:cs typeface="+mn-lt"/>
              </a:rPr>
              <a:t>Actions that result in a failure to reach Bucharest on time can be rejected without further consideration. </a:t>
            </a:r>
            <a:endParaRPr lang="en-US"/>
          </a:p>
          <a:p>
            <a:pPr marL="305435" indent="-305435"/>
            <a:r>
              <a:rPr lang="en-US">
                <a:ea typeface="+mn-lt"/>
                <a:cs typeface="+mn-lt"/>
              </a:rPr>
              <a:t>Goals such as this help organize behavior by limiting the objectives that the agent is trying to achieve. </a:t>
            </a:r>
          </a:p>
          <a:p>
            <a:pPr marL="305435" indent="-305435"/>
            <a:r>
              <a:rPr lang="en-US">
                <a:ea typeface="+mn-lt"/>
                <a:cs typeface="+mn-lt"/>
              </a:rPr>
              <a:t>Goal formulation, based on the current situation, is the first step in problem solving.</a:t>
            </a:r>
          </a:p>
          <a:p>
            <a:pPr marL="305435" indent="-305435"/>
            <a:r>
              <a:rPr lang="en-US">
                <a:ea typeface="+mn-lt"/>
                <a:cs typeface="+mn-lt"/>
              </a:rPr>
              <a:t>Formulating a goal, the agent may wish to decide on some other factors that affect the desirability of different ways of achieving the goal.</a:t>
            </a:r>
            <a:endParaRPr lang="en-US"/>
          </a:p>
          <a:p>
            <a:pPr marL="305435" indent="-305435"/>
            <a:endParaRPr lang="en-US" dirty="0"/>
          </a:p>
        </p:txBody>
      </p:sp>
    </p:spTree>
    <p:extLst>
      <p:ext uri="{BB962C8B-B14F-4D97-AF65-F5344CB8AC3E}">
        <p14:creationId xmlns:p14="http://schemas.microsoft.com/office/powerpoint/2010/main" val="27846072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r>
            <a:br>
              <a:rPr lang="en-US" dirty="0"/>
            </a:br>
            <a:r>
              <a:rPr lang="en-US" dirty="0"/>
              <a:t>  </a:t>
            </a:r>
            <a:r>
              <a:rPr lang="en-US" b="1" dirty="0"/>
              <a:t>Route-finding problem from Arad to Bucharest</a:t>
            </a:r>
            <a:endParaRPr lang="en-US">
              <a:ea typeface="+mj-lt"/>
              <a:cs typeface="+mj-lt"/>
            </a:endParaRPr>
          </a:p>
        </p:txBody>
      </p:sp>
      <p:sp>
        <p:nvSpPr>
          <p:cNvPr id="7" name="TextBox 6">
            <a:extLst>
              <a:ext uri="{FF2B5EF4-FFF2-40B4-BE49-F238E27FC236}">
                <a16:creationId xmlns:a16="http://schemas.microsoft.com/office/drawing/2014/main" xmlns="" id="{CE978C0E-9F0F-4FAC-BD04-7509644E2F12}"/>
              </a:ext>
            </a:extLst>
          </p:cNvPr>
          <p:cNvSpPr txBox="1"/>
          <p:nvPr/>
        </p:nvSpPr>
        <p:spPr>
          <a:xfrm>
            <a:off x="5257800" y="6278880"/>
            <a:ext cx="2321661" cy="369332"/>
          </a:xfrm>
          <a:prstGeom prst="rect">
            <a:avLst/>
          </a:prstGeom>
          <a:noFill/>
        </p:spPr>
        <p:txBody>
          <a:bodyPr wrap="none" rtlCol="0">
            <a:spAutoFit/>
          </a:bodyPr>
          <a:lstStyle/>
          <a:p>
            <a:r>
              <a:rPr lang="en-US" dirty="0"/>
              <a:t>Figure: Romania routes</a:t>
            </a:r>
          </a:p>
        </p:txBody>
      </p:sp>
      <p:pic>
        <p:nvPicPr>
          <p:cNvPr id="9" name="Picture 8">
            <a:extLst>
              <a:ext uri="{FF2B5EF4-FFF2-40B4-BE49-F238E27FC236}">
                <a16:creationId xmlns:a16="http://schemas.microsoft.com/office/drawing/2014/main" xmlns="" id="{48FC74CC-49CE-42D3-9C85-E067500B5A7D}"/>
              </a:ext>
            </a:extLst>
          </p:cNvPr>
          <p:cNvPicPr>
            <a:picLocks noChangeAspect="1"/>
          </p:cNvPicPr>
          <p:nvPr/>
        </p:nvPicPr>
        <p:blipFill>
          <a:blip r:embed="rId2"/>
          <a:stretch>
            <a:fillRect/>
          </a:stretch>
        </p:blipFill>
        <p:spPr>
          <a:xfrm>
            <a:off x="2693194" y="1959796"/>
            <a:ext cx="6805612" cy="4186156"/>
          </a:xfrm>
          <a:prstGeom prst="rect">
            <a:avLst/>
          </a:prstGeom>
        </p:spPr>
      </p:pic>
    </p:spTree>
    <p:extLst>
      <p:ext uri="{BB962C8B-B14F-4D97-AF65-F5344CB8AC3E}">
        <p14:creationId xmlns:p14="http://schemas.microsoft.com/office/powerpoint/2010/main" val="31828754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5B32E-5EB7-4A65-964E-C40E0DC6E8DA}"/>
              </a:ext>
            </a:extLst>
          </p:cNvPr>
          <p:cNvSpPr>
            <a:spLocks noGrp="1"/>
          </p:cNvSpPr>
          <p:nvPr>
            <p:ph type="title"/>
          </p:nvPr>
        </p:nvSpPr>
        <p:spPr/>
        <p:txBody>
          <a:bodyPr/>
          <a:lstStyle/>
          <a:p>
            <a:r>
              <a:rPr lang="en-US">
                <a:ea typeface="+mj-lt"/>
                <a:cs typeface="+mj-lt"/>
              </a:rPr>
              <a:t>Solving problems by searching</a:t>
            </a:r>
            <a:endParaRPr lang="en-US"/>
          </a:p>
        </p:txBody>
      </p:sp>
      <p:sp>
        <p:nvSpPr>
          <p:cNvPr id="3" name="Content Placeholder 2">
            <a:extLst>
              <a:ext uri="{FF2B5EF4-FFF2-40B4-BE49-F238E27FC236}">
                <a16:creationId xmlns:a16="http://schemas.microsoft.com/office/drawing/2014/main" xmlns="" id="{488977B5-032B-48B1-92E5-46D4152BD03B}"/>
              </a:ext>
            </a:extLst>
          </p:cNvPr>
          <p:cNvSpPr>
            <a:spLocks noGrp="1"/>
          </p:cNvSpPr>
          <p:nvPr>
            <p:ph idx="1"/>
          </p:nvPr>
        </p:nvSpPr>
        <p:spPr/>
        <p:txBody>
          <a:bodyPr>
            <a:normAutofit/>
          </a:bodyPr>
          <a:lstStyle/>
          <a:p>
            <a:pPr marL="305435" indent="-305435"/>
            <a:r>
              <a:rPr lang="en-US">
                <a:ea typeface="+mn-lt"/>
                <a:cs typeface="+mn-lt"/>
              </a:rPr>
              <a:t>Problem formulation is the process of deciding what actions and states to consider, and follows goal formulation. </a:t>
            </a:r>
          </a:p>
          <a:p>
            <a:pPr marL="305435" indent="-305435"/>
            <a:r>
              <a:rPr lang="en-US">
                <a:ea typeface="+mn-lt"/>
                <a:cs typeface="+mn-lt"/>
              </a:rPr>
              <a:t>Our agent has now adopted the goal of driving to Bucharest, and is considering which town to drive to from Arad. There are three roads out of Arad, one toward Sibiu, one to Timisoara, and one to Zerind. None of these achieves the goal, so unless the agent is very familiar with the geography of Romania, it will not know which road to follow.</a:t>
            </a:r>
          </a:p>
          <a:p>
            <a:pPr marL="305435" indent="-305435"/>
            <a:r>
              <a:rPr lang="en-US">
                <a:ea typeface="+mn-lt"/>
                <a:cs typeface="+mn-lt"/>
              </a:rPr>
              <a:t>If the agent has no additional knowledge, then it is stuck. The best it can do is choose one of the actions at random.</a:t>
            </a:r>
            <a:endParaRPr lang="en-US" dirty="0"/>
          </a:p>
          <a:p>
            <a:pPr marL="305435" indent="-305435"/>
            <a:r>
              <a:rPr lang="en-US">
                <a:ea typeface="+mn-lt"/>
                <a:cs typeface="+mn-lt"/>
              </a:rPr>
              <a:t>But suppose the agent has a map of Romania, either on paper or in its memory.</a:t>
            </a:r>
            <a:endParaRPr lang="en-US"/>
          </a:p>
        </p:txBody>
      </p:sp>
    </p:spTree>
    <p:extLst>
      <p:ext uri="{BB962C8B-B14F-4D97-AF65-F5344CB8AC3E}">
        <p14:creationId xmlns:p14="http://schemas.microsoft.com/office/powerpoint/2010/main" val="3681583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5B32E-5EB7-4A65-964E-C40E0DC6E8DA}"/>
              </a:ext>
            </a:extLst>
          </p:cNvPr>
          <p:cNvSpPr>
            <a:spLocks noGrp="1"/>
          </p:cNvSpPr>
          <p:nvPr>
            <p:ph type="title"/>
          </p:nvPr>
        </p:nvSpPr>
        <p:spPr/>
        <p:txBody>
          <a:bodyPr/>
          <a:lstStyle/>
          <a:p>
            <a:r>
              <a:rPr lang="en-US">
                <a:ea typeface="+mj-lt"/>
                <a:cs typeface="+mj-lt"/>
              </a:rPr>
              <a:t>Solving problems by searching</a:t>
            </a:r>
            <a:endParaRPr lang="en-US"/>
          </a:p>
        </p:txBody>
      </p:sp>
      <p:sp>
        <p:nvSpPr>
          <p:cNvPr id="3" name="Content Placeholder 2">
            <a:extLst>
              <a:ext uri="{FF2B5EF4-FFF2-40B4-BE49-F238E27FC236}">
                <a16:creationId xmlns:a16="http://schemas.microsoft.com/office/drawing/2014/main" xmlns="" id="{488977B5-032B-48B1-92E5-46D4152BD03B}"/>
              </a:ext>
            </a:extLst>
          </p:cNvPr>
          <p:cNvSpPr>
            <a:spLocks noGrp="1"/>
          </p:cNvSpPr>
          <p:nvPr>
            <p:ph idx="1"/>
          </p:nvPr>
        </p:nvSpPr>
        <p:spPr/>
        <p:txBody>
          <a:bodyPr>
            <a:normAutofit/>
          </a:bodyPr>
          <a:lstStyle/>
          <a:p>
            <a:pPr marL="305435" indent="-305435"/>
            <a:r>
              <a:rPr lang="en-US">
                <a:ea typeface="+mn-lt"/>
                <a:cs typeface="+mn-lt"/>
              </a:rPr>
              <a:t>The agent can use this information to consider subsequent stages of a hypothetical journey through each of the three towns, to try to find a journey that eventually gets to Bucharest. </a:t>
            </a:r>
            <a:endParaRPr lang="en-US"/>
          </a:p>
          <a:p>
            <a:pPr marL="305435" indent="-305435"/>
            <a:r>
              <a:rPr lang="en-US">
                <a:ea typeface="+mn-lt"/>
                <a:cs typeface="+mn-lt"/>
              </a:rPr>
              <a:t>Once it has found a path on the map from Arad to Bucharest, it can achieve its goal; by carrying out the driving actions that correspond to the legs of the journey.</a:t>
            </a:r>
          </a:p>
          <a:p>
            <a:pPr marL="305435" indent="-305435"/>
            <a:r>
              <a:rPr lang="en-US">
                <a:ea typeface="+mn-lt"/>
                <a:cs typeface="+mn-lt"/>
              </a:rPr>
              <a:t>In general, then, an agent with several immediate options of unknown value can decide what to do by first examining ; different possible sequences of actions that lead to states of known value, and then choosing the best one. </a:t>
            </a:r>
          </a:p>
          <a:p>
            <a:pPr marL="305435" indent="-305435"/>
            <a:r>
              <a:rPr lang="en-US">
                <a:ea typeface="+mn-lt"/>
                <a:cs typeface="+mn-lt"/>
              </a:rPr>
              <a:t>This process of looking for such a sequence is called search. A search algorithm takes a problem as input and returns a solution in the form of an action sequence.</a:t>
            </a:r>
            <a:endParaRPr lang="en-US"/>
          </a:p>
        </p:txBody>
      </p:sp>
    </p:spTree>
    <p:extLst>
      <p:ext uri="{BB962C8B-B14F-4D97-AF65-F5344CB8AC3E}">
        <p14:creationId xmlns:p14="http://schemas.microsoft.com/office/powerpoint/2010/main" val="34741737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5B32E-5EB7-4A65-964E-C40E0DC6E8DA}"/>
              </a:ext>
            </a:extLst>
          </p:cNvPr>
          <p:cNvSpPr>
            <a:spLocks noGrp="1"/>
          </p:cNvSpPr>
          <p:nvPr>
            <p:ph type="title"/>
          </p:nvPr>
        </p:nvSpPr>
        <p:spPr/>
        <p:txBody>
          <a:bodyPr/>
          <a:lstStyle/>
          <a:p>
            <a:r>
              <a:rPr lang="en-US">
                <a:ea typeface="+mj-lt"/>
                <a:cs typeface="+mj-lt"/>
              </a:rPr>
              <a:t>Solving problems by searching</a:t>
            </a:r>
            <a:endParaRPr lang="en-US"/>
          </a:p>
        </p:txBody>
      </p:sp>
      <p:sp>
        <p:nvSpPr>
          <p:cNvPr id="3" name="Content Placeholder 2">
            <a:extLst>
              <a:ext uri="{FF2B5EF4-FFF2-40B4-BE49-F238E27FC236}">
                <a16:creationId xmlns:a16="http://schemas.microsoft.com/office/drawing/2014/main" xmlns="" id="{488977B5-032B-48B1-92E5-46D4152BD03B}"/>
              </a:ext>
            </a:extLst>
          </p:cNvPr>
          <p:cNvSpPr>
            <a:spLocks noGrp="1"/>
          </p:cNvSpPr>
          <p:nvPr>
            <p:ph idx="1"/>
          </p:nvPr>
        </p:nvSpPr>
        <p:spPr/>
        <p:txBody>
          <a:bodyPr>
            <a:normAutofit/>
          </a:bodyPr>
          <a:lstStyle/>
          <a:p>
            <a:pPr marL="305435" indent="-305435"/>
            <a:r>
              <a:rPr lang="en-US">
                <a:ea typeface="+mn-lt"/>
                <a:cs typeface="+mn-lt"/>
              </a:rPr>
              <a:t>Once the solution is found, the actions it recommends can be carried out. This is called the execution phase. </a:t>
            </a:r>
            <a:endParaRPr lang="en-US"/>
          </a:p>
          <a:p>
            <a:pPr marL="305435" indent="-305435"/>
            <a:r>
              <a:rPr lang="en-US">
                <a:ea typeface="+mn-lt"/>
                <a:cs typeface="+mn-lt"/>
              </a:rPr>
              <a:t>Thus, we have a simple "formulate, search, execute" design for the agent.</a:t>
            </a:r>
            <a:endParaRPr lang="en-US" dirty="0">
              <a:ea typeface="+mn-lt"/>
              <a:cs typeface="+mn-lt"/>
            </a:endParaRPr>
          </a:p>
          <a:p>
            <a:pPr marL="305435" indent="-305435"/>
            <a:r>
              <a:rPr lang="en-US" dirty="0">
                <a:ea typeface="+mn-lt"/>
                <a:cs typeface="+mn-lt"/>
              </a:rPr>
              <a:t> </a:t>
            </a:r>
            <a:r>
              <a:rPr lang="en-US">
                <a:ea typeface="+mn-lt"/>
                <a:cs typeface="+mn-lt"/>
              </a:rPr>
              <a:t>After formulating a goal and a problem to solve, the agent calls a search procedure to solve it. </a:t>
            </a:r>
          </a:p>
          <a:p>
            <a:pPr marL="305435" indent="-305435"/>
            <a:r>
              <a:rPr lang="en-US">
                <a:ea typeface="+mn-lt"/>
                <a:cs typeface="+mn-lt"/>
              </a:rPr>
              <a:t>It then uses the solution to guide its actions, doing whatever the solution recommends as the next thing to do, and then removing that step from the sequence.</a:t>
            </a:r>
            <a:endParaRPr lang="en-US" dirty="0">
              <a:ea typeface="+mn-lt"/>
              <a:cs typeface="+mn-lt"/>
            </a:endParaRPr>
          </a:p>
          <a:p>
            <a:pPr marL="305435" indent="-305435"/>
            <a:r>
              <a:rPr lang="en-US" dirty="0">
                <a:ea typeface="+mn-lt"/>
                <a:cs typeface="+mn-lt"/>
              </a:rPr>
              <a:t> </a:t>
            </a:r>
            <a:r>
              <a:rPr lang="en-US">
                <a:ea typeface="+mn-lt"/>
                <a:cs typeface="+mn-lt"/>
              </a:rPr>
              <a:t>Once the solution has been executed, the agent will find a new goal.</a:t>
            </a:r>
            <a:endParaRPr lang="en-US" dirty="0">
              <a:ea typeface="+mn-lt"/>
              <a:cs typeface="+mn-lt"/>
            </a:endParaRPr>
          </a:p>
        </p:txBody>
      </p:sp>
    </p:spTree>
    <p:extLst>
      <p:ext uri="{BB962C8B-B14F-4D97-AF65-F5344CB8AC3E}">
        <p14:creationId xmlns:p14="http://schemas.microsoft.com/office/powerpoint/2010/main" val="10136865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48E96387-12F1-45E4-9322-ABBF2EE040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Rectangle 9">
            <a:extLst>
              <a:ext uri="{FF2B5EF4-FFF2-40B4-BE49-F238E27FC236}">
                <a16:creationId xmlns:a16="http://schemas.microsoft.com/office/drawing/2014/main" xmlns="" id="{A9F421DD-DE4E-4547-A904-3F80E25E3F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1">
            <a:extLst>
              <a:ext uri="{FF2B5EF4-FFF2-40B4-BE49-F238E27FC236}">
                <a16:creationId xmlns:a16="http://schemas.microsoft.com/office/drawing/2014/main" xmlns="" id="{09985DEC-1215-4209-9708-B45CC97740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3">
            <a:extLst>
              <a:ext uri="{FF2B5EF4-FFF2-40B4-BE49-F238E27FC236}">
                <a16:creationId xmlns:a16="http://schemas.microsoft.com/office/drawing/2014/main" xmlns="" id="{90EB7086-616E-4D44-94BE-D0F7635617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5">
            <a:extLst>
              <a:ext uri="{FF2B5EF4-FFF2-40B4-BE49-F238E27FC236}">
                <a16:creationId xmlns:a16="http://schemas.microsoft.com/office/drawing/2014/main" xmlns="" id="{F115DB35-53D7-4EDC-A965-A434929617C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bird&#10;&#10;Description automatically generated">
            <a:extLst>
              <a:ext uri="{FF2B5EF4-FFF2-40B4-BE49-F238E27FC236}">
                <a16:creationId xmlns:a16="http://schemas.microsoft.com/office/drawing/2014/main" xmlns="" id="{1CD2EDCC-AA4D-4477-A39C-33C159563EAF}"/>
              </a:ext>
            </a:extLst>
          </p:cNvPr>
          <p:cNvPicPr>
            <a:picLocks noChangeAspect="1"/>
          </p:cNvPicPr>
          <p:nvPr/>
        </p:nvPicPr>
        <p:blipFill>
          <a:blip r:embed="rId3"/>
          <a:stretch>
            <a:fillRect/>
          </a:stretch>
        </p:blipFill>
        <p:spPr>
          <a:xfrm>
            <a:off x="341695" y="1491541"/>
            <a:ext cx="7108271" cy="3852748"/>
          </a:xfrm>
          <a:prstGeom prst="rect">
            <a:avLst/>
          </a:prstGeom>
        </p:spPr>
      </p:pic>
      <p:sp>
        <p:nvSpPr>
          <p:cNvPr id="17" name="Rectangle 17">
            <a:extLst>
              <a:ext uri="{FF2B5EF4-FFF2-40B4-BE49-F238E27FC236}">
                <a16:creationId xmlns:a16="http://schemas.microsoft.com/office/drawing/2014/main" xmlns="" id="{4B610F9C-62FE-46FC-8607-C35030B632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600">
                <a:solidFill>
                  <a:srgbClr val="FFFFFF"/>
                </a:solidFill>
              </a:rPr>
              <a:t/>
            </a:r>
            <a:br>
              <a:rPr lang="en-US" sz="3600">
                <a:solidFill>
                  <a:srgbClr val="FFFFFF"/>
                </a:solidFill>
              </a:rPr>
            </a:br>
            <a:r>
              <a:rPr lang="en-US" sz="3600">
                <a:solidFill>
                  <a:srgbClr val="FFFFFF"/>
                </a:solidFill>
              </a:rPr>
              <a:t> Problem-solving agents</a:t>
            </a:r>
          </a:p>
        </p:txBody>
      </p:sp>
    </p:spTree>
    <p:extLst>
      <p:ext uri="{BB962C8B-B14F-4D97-AF65-F5344CB8AC3E}">
        <p14:creationId xmlns:p14="http://schemas.microsoft.com/office/powerpoint/2010/main" val="11763333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 </a:t>
            </a:r>
            <a:r>
              <a:rPr lang="en-US"/>
              <a:t>Generating action sequences: </a:t>
            </a:r>
            <a:r>
              <a:rPr lang="en-US" b="1"/>
              <a:t>Route-finding problem from Arad to Bucharest</a:t>
            </a:r>
            <a:endParaRPr lang="en-US">
              <a:ea typeface="+mj-lt"/>
              <a:cs typeface="+mj-lt"/>
            </a:endParaRPr>
          </a:p>
        </p:txBody>
      </p:sp>
      <p:sp>
        <p:nvSpPr>
          <p:cNvPr id="7" name="TextBox 6">
            <a:extLst>
              <a:ext uri="{FF2B5EF4-FFF2-40B4-BE49-F238E27FC236}">
                <a16:creationId xmlns:a16="http://schemas.microsoft.com/office/drawing/2014/main" xmlns="" id="{CE978C0E-9F0F-4FAC-BD04-7509644E2F12}"/>
              </a:ext>
            </a:extLst>
          </p:cNvPr>
          <p:cNvSpPr txBox="1"/>
          <p:nvPr/>
        </p:nvSpPr>
        <p:spPr>
          <a:xfrm>
            <a:off x="5257800" y="6278880"/>
            <a:ext cx="2321661" cy="369332"/>
          </a:xfrm>
          <a:prstGeom prst="rect">
            <a:avLst/>
          </a:prstGeom>
          <a:noFill/>
        </p:spPr>
        <p:txBody>
          <a:bodyPr wrap="none" rtlCol="0">
            <a:spAutoFit/>
          </a:bodyPr>
          <a:lstStyle/>
          <a:p>
            <a:r>
              <a:rPr lang="en-US" dirty="0"/>
              <a:t>Figure: Romania routes</a:t>
            </a:r>
          </a:p>
        </p:txBody>
      </p:sp>
      <p:pic>
        <p:nvPicPr>
          <p:cNvPr id="9" name="Picture 8">
            <a:extLst>
              <a:ext uri="{FF2B5EF4-FFF2-40B4-BE49-F238E27FC236}">
                <a16:creationId xmlns:a16="http://schemas.microsoft.com/office/drawing/2014/main" xmlns="" id="{48FC74CC-49CE-42D3-9C85-E067500B5A7D}"/>
              </a:ext>
            </a:extLst>
          </p:cNvPr>
          <p:cNvPicPr>
            <a:picLocks noChangeAspect="1"/>
          </p:cNvPicPr>
          <p:nvPr/>
        </p:nvPicPr>
        <p:blipFill>
          <a:blip r:embed="rId2"/>
          <a:stretch>
            <a:fillRect/>
          </a:stretch>
        </p:blipFill>
        <p:spPr>
          <a:xfrm>
            <a:off x="2693194" y="1959796"/>
            <a:ext cx="6805612" cy="4186156"/>
          </a:xfrm>
          <a:prstGeom prst="rect">
            <a:avLst/>
          </a:prstGeom>
        </p:spPr>
      </p:pic>
    </p:spTree>
    <p:extLst>
      <p:ext uri="{BB962C8B-B14F-4D97-AF65-F5344CB8AC3E}">
        <p14:creationId xmlns:p14="http://schemas.microsoft.com/office/powerpoint/2010/main" val="28841368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5B32E-5EB7-4A65-964E-C40E0DC6E8DA}"/>
              </a:ext>
            </a:extLst>
          </p:cNvPr>
          <p:cNvSpPr>
            <a:spLocks noGrp="1"/>
          </p:cNvSpPr>
          <p:nvPr>
            <p:ph type="title"/>
          </p:nvPr>
        </p:nvSpPr>
        <p:spPr/>
        <p:txBody>
          <a:bodyPr/>
          <a:lstStyle/>
          <a:p>
            <a:r>
              <a:rPr lang="en-US">
                <a:ea typeface="+mj-lt"/>
                <a:cs typeface="+mj-lt"/>
              </a:rPr>
              <a:t>Generating action sequences</a:t>
            </a:r>
            <a:endParaRPr lang="en-US"/>
          </a:p>
        </p:txBody>
      </p:sp>
      <p:sp>
        <p:nvSpPr>
          <p:cNvPr id="3" name="Content Placeholder 2">
            <a:extLst>
              <a:ext uri="{FF2B5EF4-FFF2-40B4-BE49-F238E27FC236}">
                <a16:creationId xmlns:a16="http://schemas.microsoft.com/office/drawing/2014/main" xmlns="" id="{488977B5-032B-48B1-92E5-46D4152BD03B}"/>
              </a:ext>
            </a:extLst>
          </p:cNvPr>
          <p:cNvSpPr>
            <a:spLocks noGrp="1"/>
          </p:cNvSpPr>
          <p:nvPr>
            <p:ph idx="1"/>
          </p:nvPr>
        </p:nvSpPr>
        <p:spPr/>
        <p:txBody>
          <a:bodyPr>
            <a:normAutofit/>
          </a:bodyPr>
          <a:lstStyle/>
          <a:p>
            <a:pPr marL="0" indent="0">
              <a:buNone/>
            </a:pPr>
            <a:r>
              <a:rPr lang="en-US" b="1">
                <a:ea typeface="+mn-lt"/>
                <a:cs typeface="+mn-lt"/>
              </a:rPr>
              <a:t>Route-finding problem from Arad to Bucharest</a:t>
            </a:r>
            <a:endParaRPr lang="en-US"/>
          </a:p>
          <a:p>
            <a:pPr marL="305435" indent="-305435"/>
            <a:r>
              <a:rPr lang="en-US">
                <a:ea typeface="+mn-lt"/>
                <a:cs typeface="+mn-lt"/>
              </a:rPr>
              <a:t>Let initial state, Arad. The first step is to test if this is a goal state. Clearly it is not, but it is important to check so that we can solve trick problems like "starting in Arad, get to Arad." </a:t>
            </a:r>
          </a:p>
          <a:p>
            <a:pPr marL="305435" indent="-305435"/>
            <a:r>
              <a:rPr lang="en-US">
                <a:ea typeface="+mn-lt"/>
                <a:cs typeface="+mn-lt"/>
              </a:rPr>
              <a:t>Because this is not a goal state, we need to consider some other states. This is done by applying the operators to the current state, thereby generating a new set of states. The process is called </a:t>
            </a:r>
            <a:r>
              <a:rPr lang="en-US" b="1">
                <a:ea typeface="+mn-lt"/>
                <a:cs typeface="+mn-lt"/>
              </a:rPr>
              <a:t>expanding the state</a:t>
            </a:r>
            <a:r>
              <a:rPr lang="en-US">
                <a:ea typeface="+mn-lt"/>
                <a:cs typeface="+mn-lt"/>
              </a:rPr>
              <a:t>. </a:t>
            </a:r>
          </a:p>
          <a:p>
            <a:pPr marL="305435" indent="-305435"/>
            <a:r>
              <a:rPr lang="en-US">
                <a:ea typeface="+mn-lt"/>
                <a:cs typeface="+mn-lt"/>
              </a:rPr>
              <a:t>In this case, we get three new states, "in Sibiu," "in Timisoara," and "in Zerind," because there is a direct one-step route from Arad to these three cities. </a:t>
            </a:r>
          </a:p>
          <a:p>
            <a:pPr marL="305435" indent="-305435"/>
            <a:r>
              <a:rPr lang="en-US">
                <a:ea typeface="+mn-lt"/>
                <a:cs typeface="+mn-lt"/>
              </a:rPr>
              <a:t>If there were only one possibility, we would just take it and continue. But whenever there are multiple possibilities, we must make a choice about which one to consider further</a:t>
            </a:r>
            <a:endParaRPr lang="en-US"/>
          </a:p>
        </p:txBody>
      </p:sp>
    </p:spTree>
    <p:extLst>
      <p:ext uri="{BB962C8B-B14F-4D97-AF65-F5344CB8AC3E}">
        <p14:creationId xmlns:p14="http://schemas.microsoft.com/office/powerpoint/2010/main" val="333021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1033389"/>
            <a:ext cx="4826256" cy="4825409"/>
          </a:xfrm>
        </p:spPr>
        <p:txBody>
          <a:bodyPr anchor="ctr">
            <a:normAutofit/>
          </a:bodyPr>
          <a:lstStyle/>
          <a:p>
            <a:r>
              <a:rPr lang="en-US" sz="5400" dirty="0" err="1" smtClean="0">
                <a:solidFill>
                  <a:srgbClr val="FFFFFF"/>
                </a:solidFill>
              </a:rPr>
              <a:t>Asimo</a:t>
            </a:r>
            <a:r>
              <a:rPr lang="en-US" sz="5400" dirty="0" smtClean="0">
                <a:solidFill>
                  <a:srgbClr val="FFFFFF"/>
                </a:solidFill>
              </a:rPr>
              <a:t>: </a:t>
            </a:r>
            <a:r>
              <a:rPr lang="en-US" sz="4000" dirty="0" smtClean="0">
                <a:solidFill>
                  <a:srgbClr val="FFFFFF"/>
                </a:solidFill>
              </a:rPr>
              <a:t>A humanoid robot (Honda 2000-2018)</a:t>
            </a:r>
            <a:endParaRPr lang="en-US" sz="4000" dirty="0">
              <a:solidFill>
                <a:srgbClr val="FFFFFF"/>
              </a:solidFill>
            </a:endParaRPr>
          </a:p>
        </p:txBody>
      </p:sp>
      <p:sp>
        <p:nvSpPr>
          <p:cNvPr id="12" name="Rectangle 11">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4">
            <a:hlinkClick r:id="rId3"/>
          </p:cNvPr>
          <p:cNvSpPr/>
          <p:nvPr/>
        </p:nvSpPr>
        <p:spPr>
          <a:xfrm>
            <a:off x="7947377" y="2967335"/>
            <a:ext cx="2592377" cy="923330"/>
          </a:xfrm>
          <a:prstGeom prst="rect">
            <a:avLst/>
          </a:prstGeom>
          <a:noFill/>
        </p:spPr>
        <p:txBody>
          <a:bodyPr wrap="none" lIns="91440" tIns="45720" rIns="91440" bIns="45720">
            <a:spAutoFit/>
          </a:bodyPr>
          <a:lstStyle/>
          <a:p>
            <a:pPr algn="ctr"/>
            <a:r>
              <a:rPr lang="en-U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ASIMO</a:t>
            </a:r>
            <a:endParaRPr lang="en-U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1116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825" y="4908692"/>
            <a:ext cx="2286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22842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5B32E-5EB7-4A65-964E-C40E0DC6E8DA}"/>
              </a:ext>
            </a:extLst>
          </p:cNvPr>
          <p:cNvSpPr>
            <a:spLocks noGrp="1"/>
          </p:cNvSpPr>
          <p:nvPr>
            <p:ph type="title"/>
          </p:nvPr>
        </p:nvSpPr>
        <p:spPr/>
        <p:txBody>
          <a:bodyPr/>
          <a:lstStyle/>
          <a:p>
            <a:r>
              <a:rPr lang="en-US">
                <a:ea typeface="+mj-lt"/>
                <a:cs typeface="+mj-lt"/>
              </a:rPr>
              <a:t>Generating action sequences</a:t>
            </a:r>
            <a:endParaRPr lang="en-US"/>
          </a:p>
        </p:txBody>
      </p:sp>
      <p:sp>
        <p:nvSpPr>
          <p:cNvPr id="3" name="Content Placeholder 2">
            <a:extLst>
              <a:ext uri="{FF2B5EF4-FFF2-40B4-BE49-F238E27FC236}">
                <a16:creationId xmlns:a16="http://schemas.microsoft.com/office/drawing/2014/main" xmlns="" id="{488977B5-032B-48B1-92E5-46D4152BD03B}"/>
              </a:ext>
            </a:extLst>
          </p:cNvPr>
          <p:cNvSpPr>
            <a:spLocks noGrp="1"/>
          </p:cNvSpPr>
          <p:nvPr>
            <p:ph idx="1"/>
          </p:nvPr>
        </p:nvSpPr>
        <p:spPr/>
        <p:txBody>
          <a:bodyPr>
            <a:normAutofit/>
          </a:bodyPr>
          <a:lstStyle/>
          <a:p>
            <a:pPr marL="0" indent="0">
              <a:buNone/>
            </a:pPr>
            <a:r>
              <a:rPr lang="en-US" b="1">
                <a:ea typeface="+mn-lt"/>
                <a:cs typeface="+mn-lt"/>
              </a:rPr>
              <a:t>Route-finding problem from Arad to Bucharest contd...</a:t>
            </a:r>
          </a:p>
          <a:p>
            <a:pPr marL="305435" indent="-305435"/>
            <a:r>
              <a:rPr lang="en-US">
                <a:ea typeface="+mn-lt"/>
                <a:cs typeface="+mn-lt"/>
              </a:rPr>
              <a:t>This is the essence of search—choosing one option and putting the others aside for later, in case the first choice does not lead to a solution. </a:t>
            </a:r>
          </a:p>
          <a:p>
            <a:pPr marL="305435" indent="-305435"/>
            <a:r>
              <a:rPr lang="en-US">
                <a:ea typeface="+mn-lt"/>
                <a:cs typeface="+mn-lt"/>
              </a:rPr>
              <a:t>Suppose we choose Zerind. We check to see if it is a goal state (it is not), and then expand it to get "in Arad" and "in Oradea." We can then choose any of these two,  or go back and choose Sibiu or Timisoara. </a:t>
            </a:r>
          </a:p>
          <a:p>
            <a:pPr marL="305435" indent="-305435"/>
            <a:r>
              <a:rPr lang="en-US">
                <a:ea typeface="+mn-lt"/>
                <a:cs typeface="+mn-lt"/>
              </a:rPr>
              <a:t>We continue choosing, testing, and expanding until a solution is found, or until there are no more states to be expanded. </a:t>
            </a:r>
          </a:p>
          <a:p>
            <a:pPr marL="305435" indent="-305435"/>
            <a:r>
              <a:rPr lang="en-US">
                <a:ea typeface="+mn-lt"/>
                <a:cs typeface="+mn-lt"/>
              </a:rPr>
              <a:t>The choice of which state to expand first is determined by the search strategy.</a:t>
            </a:r>
            <a:endParaRPr lang="en-US"/>
          </a:p>
        </p:txBody>
      </p:sp>
    </p:spTree>
    <p:extLst>
      <p:ext uri="{BB962C8B-B14F-4D97-AF65-F5344CB8AC3E}">
        <p14:creationId xmlns:p14="http://schemas.microsoft.com/office/powerpoint/2010/main" val="9436785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5B32E-5EB7-4A65-964E-C40E0DC6E8DA}"/>
              </a:ext>
            </a:extLst>
          </p:cNvPr>
          <p:cNvSpPr>
            <a:spLocks noGrp="1"/>
          </p:cNvSpPr>
          <p:nvPr>
            <p:ph type="title"/>
          </p:nvPr>
        </p:nvSpPr>
        <p:spPr/>
        <p:txBody>
          <a:bodyPr/>
          <a:lstStyle/>
          <a:p>
            <a:r>
              <a:rPr lang="en-US">
                <a:ea typeface="+mj-lt"/>
                <a:cs typeface="+mj-lt"/>
              </a:rPr>
              <a:t>Generating action sequences</a:t>
            </a:r>
            <a:endParaRPr lang="en-US"/>
          </a:p>
        </p:txBody>
      </p:sp>
      <p:sp>
        <p:nvSpPr>
          <p:cNvPr id="3" name="Content Placeholder 2">
            <a:extLst>
              <a:ext uri="{FF2B5EF4-FFF2-40B4-BE49-F238E27FC236}">
                <a16:creationId xmlns:a16="http://schemas.microsoft.com/office/drawing/2014/main" xmlns="" id="{488977B5-032B-48B1-92E5-46D4152BD03B}"/>
              </a:ext>
            </a:extLst>
          </p:cNvPr>
          <p:cNvSpPr>
            <a:spLocks noGrp="1"/>
          </p:cNvSpPr>
          <p:nvPr>
            <p:ph idx="1"/>
          </p:nvPr>
        </p:nvSpPr>
        <p:spPr/>
        <p:txBody>
          <a:bodyPr>
            <a:normAutofit/>
          </a:bodyPr>
          <a:lstStyle/>
          <a:p>
            <a:pPr marL="0" indent="0">
              <a:buNone/>
            </a:pPr>
            <a:r>
              <a:rPr lang="en-US" b="1">
                <a:ea typeface="+mn-lt"/>
                <a:cs typeface="+mn-lt"/>
              </a:rPr>
              <a:t>Route-finding problem from Arad to Bucharest contd...</a:t>
            </a:r>
          </a:p>
          <a:p>
            <a:pPr marL="305435" indent="-305435"/>
            <a:r>
              <a:rPr lang="en-US">
                <a:ea typeface="+mn-lt"/>
                <a:cs typeface="+mn-lt"/>
              </a:rPr>
              <a:t>We can look at search process as building up a search tree that is superimposed over the state space. </a:t>
            </a:r>
          </a:p>
          <a:p>
            <a:pPr marL="305435" indent="-305435"/>
            <a:r>
              <a:rPr lang="en-US">
                <a:ea typeface="+mn-lt"/>
                <a:cs typeface="+mn-lt"/>
              </a:rPr>
              <a:t>The root of the search tree is a search node corresponding to the initial state. </a:t>
            </a:r>
          </a:p>
          <a:p>
            <a:pPr marL="305435" indent="-305435"/>
            <a:r>
              <a:rPr lang="en-US">
                <a:ea typeface="+mn-lt"/>
                <a:cs typeface="+mn-lt"/>
              </a:rPr>
              <a:t>The leaf nodes of the tree correspond to states that do not have successors in the tree, either because they have not been expanded yet, or because they were expanded, but generated the empty set.</a:t>
            </a:r>
            <a:endParaRPr lang="en-US" dirty="0">
              <a:ea typeface="+mn-lt"/>
              <a:cs typeface="+mn-lt"/>
            </a:endParaRPr>
          </a:p>
          <a:p>
            <a:pPr marL="305435" indent="-305435"/>
            <a:r>
              <a:rPr lang="en-US" dirty="0">
                <a:ea typeface="+mn-lt"/>
                <a:cs typeface="+mn-lt"/>
              </a:rPr>
              <a:t> </a:t>
            </a:r>
            <a:r>
              <a:rPr lang="en-US">
                <a:ea typeface="+mn-lt"/>
                <a:cs typeface="+mn-lt"/>
              </a:rPr>
              <a:t>At each step, the search algorithm chooses one leaf node to expand. </a:t>
            </a:r>
            <a:endParaRPr lang="en-US" dirty="0">
              <a:ea typeface="+mn-lt"/>
              <a:cs typeface="+mn-lt"/>
            </a:endParaRPr>
          </a:p>
        </p:txBody>
      </p:sp>
    </p:spTree>
    <p:extLst>
      <p:ext uri="{BB962C8B-B14F-4D97-AF65-F5344CB8AC3E}">
        <p14:creationId xmlns:p14="http://schemas.microsoft.com/office/powerpoint/2010/main" val="38664870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A078A52F-85EA-4C0B-962B-D9D9DD4DD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xmlns="" id="{919797D5-5700-4683-B30A-5B4D56CB82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4856A7B9-9801-42EC-A4C9-7E22A56EF5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AD54DB8-C150-4290-85D6-F5B0262BFE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xmlns="" id="{379F11E2-8BA5-4C5C-AE7C-361E5EA01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map&#10;&#10;Description automatically generated">
            <a:extLst>
              <a:ext uri="{FF2B5EF4-FFF2-40B4-BE49-F238E27FC236}">
                <a16:creationId xmlns:a16="http://schemas.microsoft.com/office/drawing/2014/main" xmlns="" id="{A3C6A3BF-69E2-4065-9A2A-1C120C822C86}"/>
              </a:ext>
            </a:extLst>
          </p:cNvPr>
          <p:cNvPicPr>
            <a:picLocks noChangeAspect="1"/>
          </p:cNvPicPr>
          <p:nvPr/>
        </p:nvPicPr>
        <p:blipFill rotWithShape="1">
          <a:blip r:embed="rId2"/>
          <a:srcRect l="5108" r="7710" b="-2"/>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xmlns="" id="{7C00E1DA-EC7C-40FC-95E3-11FDCD2E42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300">
                <a:solidFill>
                  <a:srgbClr val="FFFFFF"/>
                </a:solidFill>
              </a:rPr>
              <a:t/>
            </a:r>
            <a:br>
              <a:rPr lang="en-US" sz="2300">
                <a:solidFill>
                  <a:srgbClr val="FFFFFF"/>
                </a:solidFill>
              </a:rPr>
            </a:br>
            <a:r>
              <a:rPr lang="en-US" sz="2300">
                <a:solidFill>
                  <a:srgbClr val="FFFFFF"/>
                </a:solidFill>
              </a:rPr>
              <a:t>  Route-finding problem from Arad to Bucharest: Some expansions</a:t>
            </a:r>
          </a:p>
        </p:txBody>
      </p:sp>
      <p:grpSp>
        <p:nvGrpSpPr>
          <p:cNvPr id="24" name="Group 23">
            <a:extLst>
              <a:ext uri="{FF2B5EF4-FFF2-40B4-BE49-F238E27FC236}">
                <a16:creationId xmlns:a16="http://schemas.microsoft.com/office/drawing/2014/main" xmlns="" id="{9A421166-2996-41A7-B094-AE5316F347D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xmlns="" id="{FDBB1B92-A3EB-43E4-8FAB-D20E8ED14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3F3972F4-FE7E-48EA-AAD8-9BE5750A66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xmlns="" id="{221614E5-870B-4D5E-A43B-8FF7E53234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27432039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xmlns="" id="{B871AE93-72B2-4545-989F-4B08DCD787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C1B0F13F-C83B-4678-ABCC-5F6FB1D388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3189" y="1209184"/>
            <a:ext cx="3089189" cy="4734416"/>
          </a:xfrm>
        </p:spPr>
        <p:txBody>
          <a:bodyPr vert="horz" lIns="91440" tIns="45720" rIns="91440" bIns="45720" rtlCol="0" anchor="ctr">
            <a:normAutofit/>
          </a:bodyPr>
          <a:lstStyle/>
          <a:p>
            <a:r>
              <a:rPr lang="en-US"/>
              <a:t/>
            </a:r>
            <a:br>
              <a:rPr lang="en-US"/>
            </a:br>
            <a:r>
              <a:rPr lang="en-US"/>
              <a:t>The</a:t>
            </a:r>
          </a:p>
          <a:p>
            <a:r>
              <a:rPr lang="en-US"/>
              <a:t>general search algorithm</a:t>
            </a:r>
          </a:p>
        </p:txBody>
      </p:sp>
      <p:sp>
        <p:nvSpPr>
          <p:cNvPr id="53" name="Rectangle 52">
            <a:extLst>
              <a:ext uri="{FF2B5EF4-FFF2-40B4-BE49-F238E27FC236}">
                <a16:creationId xmlns:a16="http://schemas.microsoft.com/office/drawing/2014/main" xmlns="" id="{02074ED4-9DB5-4D14-BDCF-BD7D0C145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xmlns="" id="{C48FF616-1F75-49FC-861B-7B794054AA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xmlns="" id="{9184B385-16B6-44A9-9A47-1C765B3763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Content Placeholder 45">
            <a:extLst>
              <a:ext uri="{FF2B5EF4-FFF2-40B4-BE49-F238E27FC236}">
                <a16:creationId xmlns:a16="http://schemas.microsoft.com/office/drawing/2014/main" xmlns="" id="{AEAE5A99-386E-40A2-BF5B-D263550F0CB8}"/>
              </a:ext>
            </a:extLst>
          </p:cNvPr>
          <p:cNvSpPr>
            <a:spLocks noGrp="1"/>
          </p:cNvSpPr>
          <p:nvPr>
            <p:ph idx="1"/>
          </p:nvPr>
        </p:nvSpPr>
        <p:spPr>
          <a:xfrm>
            <a:off x="4648134" y="3570615"/>
            <a:ext cx="6924803" cy="2600002"/>
          </a:xfrm>
        </p:spPr>
        <p:txBody>
          <a:bodyPr>
            <a:normAutofit lnSpcReduction="10000"/>
          </a:bodyPr>
          <a:lstStyle/>
          <a:p>
            <a:pPr marL="305435" indent="-305435"/>
            <a:r>
              <a:rPr lang="en-US">
                <a:ea typeface="+mn-lt"/>
                <a:cs typeface="+mn-lt"/>
              </a:rPr>
              <a:t>Distinguish between the state space and the search tree. </a:t>
            </a:r>
          </a:p>
          <a:p>
            <a:pPr marL="629920" lvl="1" indent="-305435"/>
            <a:r>
              <a:rPr lang="en-US">
                <a:ea typeface="+mn-lt"/>
                <a:cs typeface="+mn-lt"/>
              </a:rPr>
              <a:t>For the routefinding problem, there are only 20 states in the state space, one for each city. </a:t>
            </a:r>
          </a:p>
          <a:p>
            <a:pPr marL="629920" indent="-305435"/>
            <a:r>
              <a:rPr lang="en-US">
                <a:ea typeface="+mn-lt"/>
                <a:cs typeface="+mn-lt"/>
              </a:rPr>
              <a:t>But there are an infinite number of paths in this state space, so the search tree has an infinite number of nodes.</a:t>
            </a:r>
          </a:p>
          <a:p>
            <a:pPr marL="629920" lvl="1" indent="-305435"/>
            <a:r>
              <a:rPr lang="en-US">
                <a:ea typeface="+mn-lt"/>
                <a:cs typeface="+mn-lt"/>
              </a:rPr>
              <a:t>For example, the branch Arad-Sibiu-Arad continues Arad-Sibiu-Arad-Sibiu-Arad, and so on, indefinitely.</a:t>
            </a:r>
          </a:p>
          <a:p>
            <a:pPr marL="629920" lvl="1" indent="-305435"/>
            <a:r>
              <a:rPr lang="en-US">
                <a:ea typeface="+mn-lt"/>
                <a:cs typeface="+mn-lt"/>
              </a:rPr>
              <a:t>A good search algorithm avoids following such paths.</a:t>
            </a:r>
            <a:endParaRPr lang="en-US"/>
          </a:p>
        </p:txBody>
      </p:sp>
      <p:pic>
        <p:nvPicPr>
          <p:cNvPr id="7" name="Picture 7" descr="A screenshot of a cell phone&#10;&#10;Description automatically generated">
            <a:extLst>
              <a:ext uri="{FF2B5EF4-FFF2-40B4-BE49-F238E27FC236}">
                <a16:creationId xmlns:a16="http://schemas.microsoft.com/office/drawing/2014/main" xmlns="" id="{D7345BC0-D6F7-4E45-8295-1DF22AFD97CB}"/>
              </a:ext>
            </a:extLst>
          </p:cNvPr>
          <p:cNvPicPr>
            <a:picLocks noChangeAspect="1"/>
          </p:cNvPicPr>
          <p:nvPr/>
        </p:nvPicPr>
        <p:blipFill>
          <a:blip r:embed="rId2"/>
          <a:stretch>
            <a:fillRect/>
          </a:stretch>
        </p:blipFill>
        <p:spPr>
          <a:xfrm>
            <a:off x="4518738" y="825978"/>
            <a:ext cx="7142182" cy="2486823"/>
          </a:xfrm>
          <a:prstGeom prst="rect">
            <a:avLst/>
          </a:prstGeom>
        </p:spPr>
      </p:pic>
    </p:spTree>
    <p:extLst>
      <p:ext uri="{BB962C8B-B14F-4D97-AF65-F5344CB8AC3E}">
        <p14:creationId xmlns:p14="http://schemas.microsoft.com/office/powerpoint/2010/main" val="2784240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xmlns="" id="{B871AE93-72B2-4545-989F-4B08DCD787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C1B0F13F-C83B-4678-ABCC-5F6FB1D388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3189" y="1209184"/>
            <a:ext cx="3089189" cy="4734416"/>
          </a:xfrm>
        </p:spPr>
        <p:txBody>
          <a:bodyPr vert="horz" lIns="91440" tIns="45720" rIns="91440" bIns="45720" rtlCol="0" anchor="ctr">
            <a:normAutofit/>
          </a:bodyPr>
          <a:lstStyle/>
          <a:p>
            <a:r>
              <a:rPr lang="en-US" dirty="0"/>
              <a:t/>
            </a:r>
            <a:br>
              <a:rPr lang="en-US" dirty="0"/>
            </a:br>
            <a:r>
              <a:rPr lang="en-US">
                <a:ea typeface="+mj-lt"/>
                <a:cs typeface="+mj-lt"/>
              </a:rPr>
              <a:t>Data structures for search trees</a:t>
            </a:r>
            <a:endParaRPr lang="en-US"/>
          </a:p>
        </p:txBody>
      </p:sp>
      <p:sp>
        <p:nvSpPr>
          <p:cNvPr id="53" name="Rectangle 52">
            <a:extLst>
              <a:ext uri="{FF2B5EF4-FFF2-40B4-BE49-F238E27FC236}">
                <a16:creationId xmlns:a16="http://schemas.microsoft.com/office/drawing/2014/main" xmlns="" id="{02074ED4-9DB5-4D14-BDCF-BD7D0C145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xmlns="" id="{C48FF616-1F75-49FC-861B-7B794054AA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xmlns="" id="{9184B385-16B6-44A9-9A47-1C765B3763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Content Placeholder 45">
            <a:extLst>
              <a:ext uri="{FF2B5EF4-FFF2-40B4-BE49-F238E27FC236}">
                <a16:creationId xmlns:a16="http://schemas.microsoft.com/office/drawing/2014/main" xmlns="" id="{AEAE5A99-386E-40A2-BF5B-D263550F0CB8}"/>
              </a:ext>
            </a:extLst>
          </p:cNvPr>
          <p:cNvSpPr>
            <a:spLocks noGrp="1"/>
          </p:cNvSpPr>
          <p:nvPr>
            <p:ph idx="1"/>
          </p:nvPr>
        </p:nvSpPr>
        <p:spPr>
          <a:xfrm>
            <a:off x="4489983" y="2477936"/>
            <a:ext cx="6896049" cy="3462643"/>
          </a:xfrm>
        </p:spPr>
        <p:txBody>
          <a:bodyPr>
            <a:normAutofit/>
          </a:bodyPr>
          <a:lstStyle/>
          <a:p>
            <a:pPr marL="0" indent="0">
              <a:buNone/>
            </a:pPr>
            <a:r>
              <a:rPr lang="en-US">
                <a:ea typeface="+mn-lt"/>
                <a:cs typeface="+mn-lt"/>
              </a:rPr>
              <a:t>We assume a node is a data structure with five components:</a:t>
            </a:r>
            <a:endParaRPr lang="en-US"/>
          </a:p>
          <a:p>
            <a:pPr marL="629920" lvl="1" indent="-305435"/>
            <a:r>
              <a:rPr lang="en-US">
                <a:ea typeface="+mn-lt"/>
                <a:cs typeface="+mn-lt"/>
              </a:rPr>
              <a:t>the state in the state space to which the node corresponds;</a:t>
            </a:r>
            <a:endParaRPr lang="en-US"/>
          </a:p>
          <a:p>
            <a:pPr marL="629920" lvl="1" indent="-305435"/>
            <a:r>
              <a:rPr lang="en-US">
                <a:ea typeface="+mn-lt"/>
                <a:cs typeface="+mn-lt"/>
              </a:rPr>
              <a:t>the node in the search tree that generated this node (this is called the parent node);</a:t>
            </a:r>
            <a:endParaRPr lang="en-US"/>
          </a:p>
          <a:p>
            <a:pPr marL="629920" lvl="1" indent="-305435"/>
            <a:r>
              <a:rPr lang="en-US">
                <a:ea typeface="+mn-lt"/>
                <a:cs typeface="+mn-lt"/>
              </a:rPr>
              <a:t>the operator that was applied to generate the node;</a:t>
            </a:r>
            <a:endParaRPr lang="en-US"/>
          </a:p>
          <a:p>
            <a:pPr marL="629920" lvl="1" indent="-305435"/>
            <a:r>
              <a:rPr lang="en-US">
                <a:ea typeface="+mn-lt"/>
                <a:cs typeface="+mn-lt"/>
              </a:rPr>
              <a:t>the number of nodes on the path from the root to this node (the depth of the node);</a:t>
            </a:r>
            <a:endParaRPr lang="en-US"/>
          </a:p>
          <a:p>
            <a:pPr marL="629920" lvl="1" indent="-305435"/>
            <a:r>
              <a:rPr lang="en-US">
                <a:ea typeface="+mn-lt"/>
                <a:cs typeface="+mn-lt"/>
              </a:rPr>
              <a:t>the path cost of the path from the initial state to the node.</a:t>
            </a:r>
          </a:p>
        </p:txBody>
      </p:sp>
      <p:sp>
        <p:nvSpPr>
          <p:cNvPr id="3" name="TextBox 2">
            <a:extLst>
              <a:ext uri="{FF2B5EF4-FFF2-40B4-BE49-F238E27FC236}">
                <a16:creationId xmlns:a16="http://schemas.microsoft.com/office/drawing/2014/main" xmlns="" id="{4B7BA42E-17E2-4525-A49D-DE03E7DF70C7}"/>
              </a:ext>
            </a:extLst>
          </p:cNvPr>
          <p:cNvSpPr txBox="1"/>
          <p:nvPr/>
        </p:nvSpPr>
        <p:spPr>
          <a:xfrm>
            <a:off x="4551872" y="1575758"/>
            <a:ext cx="73295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datatype </a:t>
            </a:r>
            <a:r>
              <a:rPr lang="en-US"/>
              <a:t>node</a:t>
            </a:r>
          </a:p>
          <a:p>
            <a:r>
              <a:rPr lang="en-US" b="1"/>
              <a:t>components: </a:t>
            </a:r>
            <a:r>
              <a:rPr lang="en-US"/>
              <a:t>STATE, PARENT-NODE, OPERATOR, DEPTH, PATH-COST</a:t>
            </a:r>
          </a:p>
        </p:txBody>
      </p:sp>
    </p:spTree>
    <p:extLst>
      <p:ext uri="{BB962C8B-B14F-4D97-AF65-F5344CB8AC3E}">
        <p14:creationId xmlns:p14="http://schemas.microsoft.com/office/powerpoint/2010/main" val="2248394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xmlns="" id="{B871AE93-72B2-4545-989F-4B08DCD787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C1B0F13F-C83B-4678-ABCC-5F6FB1D388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3189" y="1209184"/>
            <a:ext cx="3089189" cy="4734416"/>
          </a:xfrm>
        </p:spPr>
        <p:txBody>
          <a:bodyPr vert="horz" lIns="91440" tIns="45720" rIns="91440" bIns="45720" rtlCol="0" anchor="ctr">
            <a:normAutofit/>
          </a:bodyPr>
          <a:lstStyle/>
          <a:p>
            <a:r>
              <a:rPr lang="en-US" dirty="0"/>
              <a:t/>
            </a:r>
            <a:br>
              <a:rPr lang="en-US" dirty="0"/>
            </a:br>
            <a:r>
              <a:rPr lang="en-US">
                <a:ea typeface="+mj-lt"/>
                <a:cs typeface="+mj-lt"/>
              </a:rPr>
              <a:t>Data structures for search trees</a:t>
            </a:r>
            <a:endParaRPr lang="en-US"/>
          </a:p>
        </p:txBody>
      </p:sp>
      <p:sp>
        <p:nvSpPr>
          <p:cNvPr id="53" name="Rectangle 52">
            <a:extLst>
              <a:ext uri="{FF2B5EF4-FFF2-40B4-BE49-F238E27FC236}">
                <a16:creationId xmlns:a16="http://schemas.microsoft.com/office/drawing/2014/main" xmlns="" id="{02074ED4-9DB5-4D14-BDCF-BD7D0C145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xmlns="" id="{C48FF616-1F75-49FC-861B-7B794054AA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xmlns="" id="{9184B385-16B6-44A9-9A47-1C765B3763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Content Placeholder 45">
            <a:extLst>
              <a:ext uri="{FF2B5EF4-FFF2-40B4-BE49-F238E27FC236}">
                <a16:creationId xmlns:a16="http://schemas.microsoft.com/office/drawing/2014/main" xmlns="" id="{AEAE5A99-386E-40A2-BF5B-D263550F0CB8}"/>
              </a:ext>
            </a:extLst>
          </p:cNvPr>
          <p:cNvSpPr>
            <a:spLocks noGrp="1"/>
          </p:cNvSpPr>
          <p:nvPr>
            <p:ph idx="1"/>
          </p:nvPr>
        </p:nvSpPr>
        <p:spPr>
          <a:xfrm>
            <a:off x="4489983" y="781408"/>
            <a:ext cx="7183596" cy="5604869"/>
          </a:xfrm>
        </p:spPr>
        <p:txBody>
          <a:bodyPr>
            <a:normAutofit/>
          </a:bodyPr>
          <a:lstStyle/>
          <a:p>
            <a:pPr marL="305435" indent="-305435"/>
            <a:r>
              <a:rPr lang="en-US" dirty="0">
                <a:ea typeface="+mn-lt"/>
                <a:cs typeface="+mn-lt"/>
              </a:rPr>
              <a:t>Difference between Node and state:</a:t>
            </a:r>
          </a:p>
          <a:p>
            <a:pPr marL="305435" indent="-305435"/>
            <a:endParaRPr lang="en-US" dirty="0">
              <a:ea typeface="+mn-lt"/>
              <a:cs typeface="+mn-lt"/>
            </a:endParaRPr>
          </a:p>
          <a:p>
            <a:pPr marL="629920" lvl="1" indent="-305435"/>
            <a:r>
              <a:rPr lang="en-US" dirty="0">
                <a:ea typeface="+mn-lt"/>
                <a:cs typeface="+mn-lt"/>
              </a:rPr>
              <a:t>A node is a bookkeeping data structure used to represent the search tree for a particular problem instance as generated by a particular algorithm. </a:t>
            </a:r>
          </a:p>
          <a:p>
            <a:pPr marL="629920" lvl="1" indent="-305435"/>
            <a:r>
              <a:rPr lang="en-US" dirty="0">
                <a:ea typeface="+mn-lt"/>
                <a:cs typeface="+mn-lt"/>
              </a:rPr>
              <a:t>A state represents a configuration (or set of configurations) of the world.</a:t>
            </a:r>
            <a:endParaRPr lang="en-US" dirty="0"/>
          </a:p>
          <a:p>
            <a:pPr marL="629920" lvl="1" indent="-305435"/>
            <a:r>
              <a:rPr lang="en-US" dirty="0">
                <a:ea typeface="+mn-lt"/>
                <a:cs typeface="+mn-lt"/>
              </a:rPr>
              <a:t>Thus, nodes have depths and parents, whereas states do not. </a:t>
            </a:r>
          </a:p>
          <a:p>
            <a:pPr marL="629920" lvl="1" indent="-305435"/>
            <a:r>
              <a:rPr lang="en-US" dirty="0">
                <a:ea typeface="+mn-lt"/>
                <a:cs typeface="+mn-lt"/>
              </a:rPr>
              <a:t>It is quite possible for two different nodes to contain the same state, if that state is generated via two different sequences of actions.</a:t>
            </a:r>
          </a:p>
          <a:p>
            <a:pPr marL="324485" lvl="1" indent="0">
              <a:buNone/>
            </a:pPr>
            <a:endParaRPr lang="en-US" dirty="0">
              <a:ea typeface="+mn-lt"/>
              <a:cs typeface="+mn-lt"/>
            </a:endParaRPr>
          </a:p>
        </p:txBody>
      </p:sp>
    </p:spTree>
    <p:extLst>
      <p:ext uri="{BB962C8B-B14F-4D97-AF65-F5344CB8AC3E}">
        <p14:creationId xmlns:p14="http://schemas.microsoft.com/office/powerpoint/2010/main" val="34527395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xmlns="" id="{B871AE93-72B2-4545-989F-4B08DCD787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C1B0F13F-C83B-4678-ABCC-5F6FB1D388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3189" y="1209184"/>
            <a:ext cx="3089189" cy="4734416"/>
          </a:xfrm>
        </p:spPr>
        <p:txBody>
          <a:bodyPr vert="horz" lIns="91440" tIns="45720" rIns="91440" bIns="45720" rtlCol="0" anchor="ctr">
            <a:normAutofit/>
          </a:bodyPr>
          <a:lstStyle/>
          <a:p>
            <a:r>
              <a:rPr lang="en-US" dirty="0"/>
              <a:t/>
            </a:r>
            <a:br>
              <a:rPr lang="en-US" dirty="0"/>
            </a:br>
            <a:r>
              <a:rPr lang="en-US">
                <a:ea typeface="+mj-lt"/>
                <a:cs typeface="+mj-lt"/>
              </a:rPr>
              <a:t>formal version of the general search algorithm</a:t>
            </a:r>
            <a:endParaRPr lang="en-US"/>
          </a:p>
        </p:txBody>
      </p:sp>
      <p:sp>
        <p:nvSpPr>
          <p:cNvPr id="53" name="Rectangle 52">
            <a:extLst>
              <a:ext uri="{FF2B5EF4-FFF2-40B4-BE49-F238E27FC236}">
                <a16:creationId xmlns:a16="http://schemas.microsoft.com/office/drawing/2014/main" xmlns="" id="{02074ED4-9DB5-4D14-BDCF-BD7D0C1451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xmlns="" id="{C48FF616-1F75-49FC-861B-7B794054AA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xmlns="" id="{9184B385-16B6-44A9-9A47-1C765B3763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A screenshot of a cell phone&#10;&#10;Description automatically generated">
            <a:extLst>
              <a:ext uri="{FF2B5EF4-FFF2-40B4-BE49-F238E27FC236}">
                <a16:creationId xmlns:a16="http://schemas.microsoft.com/office/drawing/2014/main" xmlns="" id="{AC69C7B5-A336-427F-AAA7-FD01A06E7BA9}"/>
              </a:ext>
            </a:extLst>
          </p:cNvPr>
          <p:cNvPicPr>
            <a:picLocks noGrp="1" noChangeAspect="1"/>
          </p:cNvPicPr>
          <p:nvPr>
            <p:ph idx="1"/>
          </p:nvPr>
        </p:nvPicPr>
        <p:blipFill>
          <a:blip r:embed="rId2"/>
          <a:stretch>
            <a:fillRect/>
          </a:stretch>
        </p:blipFill>
        <p:spPr>
          <a:xfrm>
            <a:off x="4237097" y="1719719"/>
            <a:ext cx="7786597" cy="3190875"/>
          </a:xfrm>
        </p:spPr>
      </p:pic>
    </p:spTree>
    <p:extLst>
      <p:ext uri="{BB962C8B-B14F-4D97-AF65-F5344CB8AC3E}">
        <p14:creationId xmlns:p14="http://schemas.microsoft.com/office/powerpoint/2010/main" val="33174515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64" name="Rectangle 63">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
            </a:r>
            <a:br>
              <a:rPr lang="en-US" sz="5400">
                <a:solidFill>
                  <a:srgbClr val="FFFFFF"/>
                </a:solidFill>
              </a:rPr>
            </a:br>
            <a:r>
              <a:rPr lang="en-US" sz="5400">
                <a:solidFill>
                  <a:srgbClr val="FFFFFF"/>
                </a:solidFill>
                <a:ea typeface="+mj-lt"/>
                <a:cs typeface="+mj-lt"/>
              </a:rPr>
              <a:t>SEARCH STRATEGIES</a:t>
            </a:r>
            <a:endParaRPr lang="en-US" sz="5400">
              <a:solidFill>
                <a:srgbClr val="FFFFFF"/>
              </a:solidFill>
            </a:endParaRPr>
          </a:p>
        </p:txBody>
      </p:sp>
      <p:sp>
        <p:nvSpPr>
          <p:cNvPr id="66" name="Rectangle 65">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xmlns="" id="{581EFAAD-030A-4C3F-B5EE-BD382F539697}"/>
              </a:ext>
            </a:extLst>
          </p:cNvPr>
          <p:cNvSpPr>
            <a:spLocks noGrp="1"/>
          </p:cNvSpPr>
          <p:nvPr>
            <p:ph idx="1"/>
          </p:nvPr>
        </p:nvSpPr>
        <p:spPr>
          <a:xfrm>
            <a:off x="6755769" y="1033390"/>
            <a:ext cx="4855037" cy="4825409"/>
          </a:xfrm>
          <a:ln w="57150">
            <a:noFill/>
          </a:ln>
        </p:spPr>
        <p:txBody>
          <a:bodyPr anchor="ctr">
            <a:normAutofit/>
          </a:bodyPr>
          <a:lstStyle/>
          <a:p>
            <a:pPr marL="305435" indent="-305435"/>
            <a:r>
              <a:rPr lang="en-US" sz="2000">
                <a:solidFill>
                  <a:schemeClr val="accent2">
                    <a:lumMod val="50000"/>
                  </a:schemeClr>
                </a:solidFill>
                <a:ea typeface="+mn-lt"/>
                <a:cs typeface="+mn-lt"/>
              </a:rPr>
              <a:t>Search strategies evalution in terms of four criteria:</a:t>
            </a:r>
            <a:endParaRPr lang="en-US" sz="2000">
              <a:solidFill>
                <a:schemeClr val="accent2">
                  <a:lumMod val="50000"/>
                </a:schemeClr>
              </a:solidFill>
            </a:endParaRPr>
          </a:p>
          <a:p>
            <a:pPr marL="629920" lvl="1" indent="-305435"/>
            <a:r>
              <a:rPr lang="en-US" sz="2000" b="1">
                <a:solidFill>
                  <a:schemeClr val="accent2">
                    <a:lumMod val="50000"/>
                  </a:schemeClr>
                </a:solidFill>
                <a:ea typeface="+mn-lt"/>
                <a:cs typeface="+mn-lt"/>
              </a:rPr>
              <a:t>Completeness:</a:t>
            </a:r>
            <a:r>
              <a:rPr lang="en-US" sz="2000">
                <a:solidFill>
                  <a:schemeClr val="accent2">
                    <a:lumMod val="50000"/>
                  </a:schemeClr>
                </a:solidFill>
                <a:ea typeface="+mn-lt"/>
                <a:cs typeface="+mn-lt"/>
              </a:rPr>
              <a:t> is the strategy guaranteed to find a solution when there is one?</a:t>
            </a:r>
            <a:endParaRPr lang="en-US" sz="2000">
              <a:solidFill>
                <a:schemeClr val="accent2">
                  <a:lumMod val="50000"/>
                </a:schemeClr>
              </a:solidFill>
            </a:endParaRPr>
          </a:p>
          <a:p>
            <a:pPr marL="629920" lvl="1" indent="-305435"/>
            <a:r>
              <a:rPr lang="en-US" sz="2000" b="1">
                <a:solidFill>
                  <a:schemeClr val="accent2">
                    <a:lumMod val="50000"/>
                  </a:schemeClr>
                </a:solidFill>
                <a:ea typeface="+mn-lt"/>
                <a:cs typeface="+mn-lt"/>
              </a:rPr>
              <a:t>Time complexity</a:t>
            </a:r>
            <a:r>
              <a:rPr lang="en-US" sz="2000">
                <a:solidFill>
                  <a:schemeClr val="accent2">
                    <a:lumMod val="50000"/>
                  </a:schemeClr>
                </a:solidFill>
                <a:ea typeface="+mn-lt"/>
                <a:cs typeface="+mn-lt"/>
              </a:rPr>
              <a:t>: how long does it take to find a solution?</a:t>
            </a:r>
            <a:endParaRPr lang="en-US" sz="2000">
              <a:solidFill>
                <a:schemeClr val="accent2">
                  <a:lumMod val="50000"/>
                </a:schemeClr>
              </a:solidFill>
            </a:endParaRPr>
          </a:p>
          <a:p>
            <a:pPr marL="629920" lvl="1" indent="-305435"/>
            <a:r>
              <a:rPr lang="en-US" sz="2000" b="1">
                <a:solidFill>
                  <a:schemeClr val="accent2">
                    <a:lumMod val="50000"/>
                  </a:schemeClr>
                </a:solidFill>
                <a:ea typeface="+mn-lt"/>
                <a:cs typeface="+mn-lt"/>
              </a:rPr>
              <a:t>Space complexity:</a:t>
            </a:r>
            <a:r>
              <a:rPr lang="en-US" sz="2000">
                <a:solidFill>
                  <a:schemeClr val="accent2">
                    <a:lumMod val="50000"/>
                  </a:schemeClr>
                </a:solidFill>
                <a:ea typeface="+mn-lt"/>
                <a:cs typeface="+mn-lt"/>
              </a:rPr>
              <a:t> how much memory does it need to perform the search?</a:t>
            </a:r>
            <a:endParaRPr lang="en-US" sz="2000">
              <a:solidFill>
                <a:schemeClr val="accent2">
                  <a:lumMod val="50000"/>
                </a:schemeClr>
              </a:solidFill>
            </a:endParaRPr>
          </a:p>
          <a:p>
            <a:pPr marL="629920" lvl="1" indent="-305435"/>
            <a:r>
              <a:rPr lang="en-US" sz="2000" b="1">
                <a:solidFill>
                  <a:schemeClr val="accent2">
                    <a:lumMod val="50000"/>
                  </a:schemeClr>
                </a:solidFill>
                <a:ea typeface="+mn-lt"/>
                <a:cs typeface="+mn-lt"/>
              </a:rPr>
              <a:t>Optimality:</a:t>
            </a:r>
            <a:r>
              <a:rPr lang="en-US" sz="2000">
                <a:solidFill>
                  <a:schemeClr val="accent2">
                    <a:lumMod val="50000"/>
                  </a:schemeClr>
                </a:solidFill>
                <a:ea typeface="+mn-lt"/>
                <a:cs typeface="+mn-lt"/>
              </a:rPr>
              <a:t> does the strategy find the highest-quality solution when there are several different solutions?</a:t>
            </a:r>
            <a:endParaRPr lang="en-US" sz="2000">
              <a:solidFill>
                <a:schemeClr val="accent2">
                  <a:lumMod val="50000"/>
                </a:schemeClr>
              </a:solidFill>
            </a:endParaRPr>
          </a:p>
        </p:txBody>
      </p:sp>
    </p:spTree>
    <p:extLst>
      <p:ext uri="{BB962C8B-B14F-4D97-AF65-F5344CB8AC3E}">
        <p14:creationId xmlns:p14="http://schemas.microsoft.com/office/powerpoint/2010/main" val="32027182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xmlns="" id="{1A59258C-AAC2-41CD-973C-7439B122A3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dirty="0"/>
          </a:p>
        </p:txBody>
      </p:sp>
      <p:sp>
        <p:nvSpPr>
          <p:cNvPr id="64" name="Rectangle 63">
            <a:extLst>
              <a:ext uri="{FF2B5EF4-FFF2-40B4-BE49-F238E27FC236}">
                <a16:creationId xmlns:a16="http://schemas.microsoft.com/office/drawing/2014/main" xmlns="" id="{54516B72-0116-42B2-82A2-B11218A366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
            </a:r>
            <a:br>
              <a:rPr lang="en-US" sz="5400">
                <a:solidFill>
                  <a:srgbClr val="FFFFFF"/>
                </a:solidFill>
              </a:rPr>
            </a:br>
            <a:r>
              <a:rPr lang="en-US" sz="5400">
                <a:solidFill>
                  <a:srgbClr val="FFFFFF"/>
                </a:solidFill>
                <a:ea typeface="+mj-lt"/>
                <a:cs typeface="+mj-lt"/>
              </a:rPr>
              <a:t>SEARCH STRATEGIES</a:t>
            </a:r>
            <a:endParaRPr lang="en-US" sz="5400">
              <a:solidFill>
                <a:srgbClr val="FFFFFF"/>
              </a:solidFill>
            </a:endParaRPr>
          </a:p>
        </p:txBody>
      </p:sp>
      <p:sp>
        <p:nvSpPr>
          <p:cNvPr id="66" name="Rectangle 65">
            <a:extLst>
              <a:ext uri="{FF2B5EF4-FFF2-40B4-BE49-F238E27FC236}">
                <a16:creationId xmlns:a16="http://schemas.microsoft.com/office/drawing/2014/main" xmlns="" id="{7CDB507F-21B7-4C27-B0FC-D9C465C6DB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67">
            <a:extLst>
              <a:ext uri="{FF2B5EF4-FFF2-40B4-BE49-F238E27FC236}">
                <a16:creationId xmlns:a16="http://schemas.microsoft.com/office/drawing/2014/main" xmlns="" id="{7AB1AE17-B7A3-4363-95CD-25441E2FF1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xmlns="" id="{581EFAAD-030A-4C3F-B5EE-BD382F539697}"/>
              </a:ext>
            </a:extLst>
          </p:cNvPr>
          <p:cNvSpPr>
            <a:spLocks noGrp="1"/>
          </p:cNvSpPr>
          <p:nvPr>
            <p:ph idx="1"/>
          </p:nvPr>
        </p:nvSpPr>
        <p:spPr>
          <a:xfrm>
            <a:off x="6755769" y="1033390"/>
            <a:ext cx="4855037" cy="4825409"/>
          </a:xfrm>
          <a:ln w="57150">
            <a:noFill/>
          </a:ln>
        </p:spPr>
        <p:txBody>
          <a:bodyPr anchor="ctr">
            <a:normAutofit/>
          </a:bodyPr>
          <a:lstStyle/>
          <a:p>
            <a:pPr marL="305435" indent="-305435"/>
            <a:r>
              <a:rPr lang="en-US" sz="2000" dirty="0">
                <a:solidFill>
                  <a:schemeClr val="accent2">
                    <a:lumMod val="50000"/>
                  </a:schemeClr>
                </a:solidFill>
                <a:ea typeface="+mn-lt"/>
                <a:cs typeface="+mn-lt"/>
              </a:rPr>
              <a:t>Blind Search</a:t>
            </a:r>
          </a:p>
          <a:p>
            <a:pPr marL="629920" lvl="1" indent="-305435"/>
            <a:r>
              <a:rPr lang="en-US" sz="1800" dirty="0">
                <a:solidFill>
                  <a:schemeClr val="accent2">
                    <a:lumMod val="50000"/>
                  </a:schemeClr>
                </a:solidFill>
              </a:rPr>
              <a:t>Depth First Search</a:t>
            </a:r>
          </a:p>
          <a:p>
            <a:pPr marL="629920" lvl="1" indent="-305435"/>
            <a:r>
              <a:rPr lang="en-US" sz="1800" dirty="0">
                <a:solidFill>
                  <a:schemeClr val="accent2">
                    <a:lumMod val="50000"/>
                  </a:schemeClr>
                </a:solidFill>
              </a:rPr>
              <a:t>Breadth First Search</a:t>
            </a:r>
          </a:p>
          <a:p>
            <a:pPr marL="629920" lvl="1" indent="-305435"/>
            <a:r>
              <a:rPr lang="en-US" sz="1800" dirty="0">
                <a:solidFill>
                  <a:schemeClr val="accent2">
                    <a:lumMod val="50000"/>
                  </a:schemeClr>
                </a:solidFill>
              </a:rPr>
              <a:t>Iterative Deepening Search</a:t>
            </a:r>
          </a:p>
          <a:p>
            <a:pPr marL="629920" lvl="1" indent="-305435"/>
            <a:r>
              <a:rPr lang="en-US" sz="1800" dirty="0">
                <a:solidFill>
                  <a:schemeClr val="accent2">
                    <a:lumMod val="50000"/>
                  </a:schemeClr>
                </a:solidFill>
              </a:rPr>
              <a:t>Bidirectional Search</a:t>
            </a:r>
          </a:p>
          <a:p>
            <a:pPr marL="305435" indent="-305435"/>
            <a:r>
              <a:rPr lang="en-US" sz="2000" dirty="0">
                <a:solidFill>
                  <a:schemeClr val="accent2">
                    <a:lumMod val="50000"/>
                  </a:schemeClr>
                </a:solidFill>
                <a:ea typeface="+mn-lt"/>
                <a:cs typeface="+mn-lt"/>
              </a:rPr>
              <a:t>Informed Search</a:t>
            </a:r>
          </a:p>
          <a:p>
            <a:pPr marL="305435" indent="-305435"/>
            <a:r>
              <a:rPr lang="en-US" sz="2000" dirty="0">
                <a:solidFill>
                  <a:schemeClr val="accent2">
                    <a:lumMod val="50000"/>
                  </a:schemeClr>
                </a:solidFill>
                <a:ea typeface="+mn-lt"/>
                <a:cs typeface="+mn-lt"/>
              </a:rPr>
              <a:t>Constraint Satisfaction </a:t>
            </a:r>
          </a:p>
          <a:p>
            <a:pPr marL="305435" indent="-305435"/>
            <a:r>
              <a:rPr lang="en-US" sz="2000" dirty="0">
                <a:solidFill>
                  <a:schemeClr val="accent2">
                    <a:lumMod val="50000"/>
                  </a:schemeClr>
                </a:solidFill>
                <a:ea typeface="+mn-lt"/>
                <a:cs typeface="+mn-lt"/>
              </a:rPr>
              <a:t>Adversary Search</a:t>
            </a:r>
          </a:p>
          <a:p>
            <a:pPr marL="629920" lvl="1" indent="-305435"/>
            <a:endParaRPr lang="en-US" sz="1800">
              <a:ea typeface="+mn-lt"/>
              <a:cs typeface="+mn-lt"/>
            </a:endParaRPr>
          </a:p>
        </p:txBody>
      </p:sp>
    </p:spTree>
    <p:extLst>
      <p:ext uri="{BB962C8B-B14F-4D97-AF65-F5344CB8AC3E}">
        <p14:creationId xmlns:p14="http://schemas.microsoft.com/office/powerpoint/2010/main" val="25081071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379F11E2-8BA5-4C5C-AE7C-361E5EA01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xmlns=""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xmlns="" id="{7C00E1DA-EC7C-40FC-95E3-11FDCD2E42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xmlns=""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xmlns="" id="{9A421166-2996-41A7-B094-AE5316F347D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xmlns="" id="{FDBB1B92-A3EB-43E4-8FAB-D20E8ED14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3F3972F4-FE7E-48EA-AAD8-9BE5750A66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221614E5-870B-4D5E-A43B-8FF7E53234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NON-HUMANOID Robots</a:t>
            </a:r>
          </a:p>
        </p:txBody>
      </p:sp>
      <p:sp>
        <p:nvSpPr>
          <p:cNvPr id="4" name="TextBox 3">
            <a:hlinkClick r:id="rId3"/>
          </p:cNvPr>
          <p:cNvSpPr txBox="1"/>
          <p:nvPr/>
        </p:nvSpPr>
        <p:spPr>
          <a:xfrm>
            <a:off x="414995" y="6077131"/>
            <a:ext cx="3797299" cy="400110"/>
          </a:xfrm>
          <a:prstGeom prst="rect">
            <a:avLst/>
          </a:prstGeom>
          <a:noFill/>
        </p:spPr>
        <p:txBody>
          <a:bodyPr wrap="square" rtlCol="0">
            <a:spAutoFit/>
          </a:bodyPr>
          <a:lstStyle/>
          <a:p>
            <a:r>
              <a:rPr lang="en-IN" sz="2000" b="1" dirty="0" smtClean="0"/>
              <a:t>PARO</a:t>
            </a:r>
            <a:endParaRPr lang="en-IN" sz="2000" b="1" dirty="0"/>
          </a:p>
        </p:txBody>
      </p:sp>
      <p:sp>
        <p:nvSpPr>
          <p:cNvPr id="13" name="TextBox 12">
            <a:hlinkClick r:id="rId4"/>
          </p:cNvPr>
          <p:cNvSpPr txBox="1"/>
          <p:nvPr/>
        </p:nvSpPr>
        <p:spPr>
          <a:xfrm>
            <a:off x="4327342" y="6077131"/>
            <a:ext cx="3797299" cy="400110"/>
          </a:xfrm>
          <a:prstGeom prst="rect">
            <a:avLst/>
          </a:prstGeom>
          <a:noFill/>
        </p:spPr>
        <p:txBody>
          <a:bodyPr wrap="square" rtlCol="0">
            <a:spAutoFit/>
          </a:bodyPr>
          <a:lstStyle/>
          <a:p>
            <a:r>
              <a:rPr lang="en-IN" sz="2000" b="1" dirty="0"/>
              <a:t>AIBO</a:t>
            </a:r>
          </a:p>
        </p:txBody>
      </p:sp>
      <p:sp>
        <p:nvSpPr>
          <p:cNvPr id="5" name="Content Placeholder 4"/>
          <p:cNvSpPr>
            <a:spLocks noGrp="1"/>
          </p:cNvSpPr>
          <p:nvPr>
            <p:ph idx="1"/>
          </p:nvPr>
        </p:nvSpPr>
        <p:spPr/>
        <p:txBody>
          <a:bodyPr/>
          <a:lstStyle/>
          <a:p>
            <a:endParaRPr lang="en-US" dirty="0"/>
          </a:p>
        </p:txBody>
      </p:sp>
      <p:pic>
        <p:nvPicPr>
          <p:cNvPr id="2055" name="Picture 7" descr="Miro Rob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4940" y="1851925"/>
            <a:ext cx="4779495" cy="42252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847" y="1869740"/>
            <a:ext cx="4148794" cy="4225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995" y="1869740"/>
            <a:ext cx="4009087" cy="423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a:hlinkClick r:id="rId8"/>
          </p:cNvPr>
          <p:cNvSpPr txBox="1"/>
          <p:nvPr/>
        </p:nvSpPr>
        <p:spPr>
          <a:xfrm>
            <a:off x="7760825" y="6125384"/>
            <a:ext cx="3797299" cy="400110"/>
          </a:xfrm>
          <a:prstGeom prst="rect">
            <a:avLst/>
          </a:prstGeom>
          <a:noFill/>
        </p:spPr>
        <p:txBody>
          <a:bodyPr wrap="square" rtlCol="0">
            <a:spAutoFit/>
          </a:bodyPr>
          <a:lstStyle/>
          <a:p>
            <a:r>
              <a:rPr lang="en-IN" sz="2000" b="1" dirty="0"/>
              <a:t>MIRO</a:t>
            </a:r>
          </a:p>
        </p:txBody>
      </p:sp>
    </p:spTree>
    <p:extLst>
      <p:ext uri="{BB962C8B-B14F-4D97-AF65-F5344CB8AC3E}">
        <p14:creationId xmlns:p14="http://schemas.microsoft.com/office/powerpoint/2010/main" val="1725219257"/>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66F1C100-1D2B-4BEA-AD01-C4F230B3B965}"/>
    </a:ext>
  </a:extLst>
</a:theme>
</file>

<file path=ppt/theme/theme2.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AA5B70-631E-4F47-874A-FBE55E5170D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64D6DDB-133E-44E2-B636-39185D690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1C31AD-A7B7-4945-9E95-3D67796743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21221</TotalTime>
  <Words>4367</Words>
  <Application>Microsoft Office PowerPoint</Application>
  <PresentationFormat>Custom</PresentationFormat>
  <Paragraphs>651</Paragraphs>
  <Slides>89</Slides>
  <Notes>33</Notes>
  <HiddenSlides>2</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89</vt:i4>
      </vt:variant>
    </vt:vector>
  </HeadingPairs>
  <TitlesOfParts>
    <vt:vector size="92" baseType="lpstr">
      <vt:lpstr>Dividend</vt:lpstr>
      <vt:lpstr>Civic</vt:lpstr>
      <vt:lpstr>Bitmap Image</vt:lpstr>
      <vt:lpstr>ARTIFICIAL INTELLIGENCE</vt:lpstr>
      <vt:lpstr>ARTIFICIAL INTELLIGENCE INTRODUCTION</vt:lpstr>
      <vt:lpstr>Course objectives</vt:lpstr>
      <vt:lpstr>Text books</vt:lpstr>
      <vt:lpstr>AI Applications</vt:lpstr>
      <vt:lpstr>HUMANOID ROBOTS</vt:lpstr>
      <vt:lpstr>Nadine: A humanoid social robot modelled after Prof. Nadia Thalmann from NTU Singapore (2013)</vt:lpstr>
      <vt:lpstr>Asimo: A humanoid robot (Honda 2000-2018)</vt:lpstr>
      <vt:lpstr>NON-HUMANOID Robots</vt:lpstr>
      <vt:lpstr>IS ai only about Robots?</vt:lpstr>
      <vt:lpstr>Some domains where Ai is infused with</vt:lpstr>
      <vt:lpstr>AI problems</vt:lpstr>
      <vt:lpstr>Introduction to AI</vt:lpstr>
      <vt:lpstr>WHAT IS ARTIFICIAL INTELLIGENCE?</vt:lpstr>
      <vt:lpstr>WHAT IS ARTIFICIAL INTELLIGENCE?</vt:lpstr>
      <vt:lpstr>Acting humanly: Turing Test</vt:lpstr>
      <vt:lpstr>AI Techniques: REQUIRED Capabilities to ACT humanly(turing test)</vt:lpstr>
      <vt:lpstr>Acting humanly: Turing Test</vt:lpstr>
      <vt:lpstr>Think Humanly: cognitive modeling approach</vt:lpstr>
      <vt:lpstr>Thinking rationally: The laws of thought approach</vt:lpstr>
      <vt:lpstr>Act Rationally : The rational Agent Approach</vt:lpstr>
      <vt:lpstr>AGENTS</vt:lpstr>
      <vt:lpstr>ai agents</vt:lpstr>
      <vt:lpstr>AI AGENT COMPONENTS</vt:lpstr>
      <vt:lpstr>Vacuum-Cleaner World</vt:lpstr>
      <vt:lpstr>A Simple Agent Function</vt:lpstr>
      <vt:lpstr>Properties of AGENT</vt:lpstr>
      <vt:lpstr>Rationality</vt:lpstr>
      <vt:lpstr>RATIONALITY</vt:lpstr>
      <vt:lpstr>Autonomy </vt:lpstr>
      <vt:lpstr>Reactivity </vt:lpstr>
      <vt:lpstr>PEAS ANALYSIS</vt:lpstr>
      <vt:lpstr>PEAS</vt:lpstr>
      <vt:lpstr>PERFORMANCE MEASURES</vt:lpstr>
      <vt:lpstr>The Environment</vt:lpstr>
      <vt:lpstr>TAXI DRIVER EXAMPLE</vt:lpstr>
      <vt:lpstr>Medical diagnosis system</vt:lpstr>
      <vt:lpstr>Part-picking robot</vt:lpstr>
      <vt:lpstr>Interactive English tutor</vt:lpstr>
      <vt:lpstr>Examples PAGE descriptions</vt:lpstr>
      <vt:lpstr>Structure of Intelligent Agents</vt:lpstr>
      <vt:lpstr>The job of AI is to design the agent program: a function that implements the agent mapping from percepts to actions.   We assume this program will run on some sort of ARCHITECTURE computing device, which we will call the architecture.   The architecture might be a plain computer, or it might include special-purpose hardware for certain tasks, such as processing camera images or filtering audio input.</vt:lpstr>
      <vt:lpstr>AI Agent environment</vt:lpstr>
      <vt:lpstr>Agent Environment Types </vt:lpstr>
      <vt:lpstr>Environment types</vt:lpstr>
      <vt:lpstr>Environment types</vt:lpstr>
      <vt:lpstr>Environment types</vt:lpstr>
      <vt:lpstr>Agent types</vt:lpstr>
      <vt:lpstr>Simple reflex agents</vt:lpstr>
      <vt:lpstr>Simple reflex agents</vt:lpstr>
      <vt:lpstr>Simple reflex agents</vt:lpstr>
      <vt:lpstr>Model-based reflex agents</vt:lpstr>
      <vt:lpstr>Goal-based agents</vt:lpstr>
      <vt:lpstr>Goal Based agents</vt:lpstr>
      <vt:lpstr>Utility-based agents</vt:lpstr>
      <vt:lpstr>Learning agents</vt:lpstr>
      <vt:lpstr>Problem Formulation   </vt:lpstr>
      <vt:lpstr>State Space Representation</vt:lpstr>
      <vt:lpstr>Problem formulation</vt:lpstr>
      <vt:lpstr>Problem formulation:  </vt:lpstr>
      <vt:lpstr>Problem formulation:  Vacuum Cleaner</vt:lpstr>
      <vt:lpstr>Problem formulation:  Vacuum Cleaner</vt:lpstr>
      <vt:lpstr>Problem formulation: Missionaries &amp; Cannibals</vt:lpstr>
      <vt:lpstr>Problem formulation: Missionaries &amp; Cannibals</vt:lpstr>
      <vt:lpstr>Problem formulation: Cryptarithmatic</vt:lpstr>
      <vt:lpstr>Problem formulation: Cryptarithmatic</vt:lpstr>
      <vt:lpstr>8-Queens Problem</vt:lpstr>
      <vt:lpstr>8-Puzzle problem</vt:lpstr>
      <vt:lpstr>Water Jug Problem</vt:lpstr>
      <vt:lpstr>  Solving problems by searching  </vt:lpstr>
      <vt:lpstr>Solving problems by searching</vt:lpstr>
      <vt:lpstr>Solving problems by searching</vt:lpstr>
      <vt:lpstr>   Route-finding problem from Arad to Bucharest</vt:lpstr>
      <vt:lpstr>Solving problems by searching</vt:lpstr>
      <vt:lpstr>Solving problems by searching</vt:lpstr>
      <vt:lpstr>Solving problems by searching</vt:lpstr>
      <vt:lpstr>  Problem-solving agents</vt:lpstr>
      <vt:lpstr>  Generating action sequences: Route-finding problem from Arad to Bucharest</vt:lpstr>
      <vt:lpstr>Generating action sequences</vt:lpstr>
      <vt:lpstr>Generating action sequences</vt:lpstr>
      <vt:lpstr>Generating action sequences</vt:lpstr>
      <vt:lpstr>   Route-finding problem from Arad to Bucharest: Some expansions</vt:lpstr>
      <vt:lpstr> The general search algorithm</vt:lpstr>
      <vt:lpstr> Data structures for search trees</vt:lpstr>
      <vt:lpstr> Data structures for search trees</vt:lpstr>
      <vt:lpstr> formal version of the general search algorithm</vt:lpstr>
      <vt:lpstr> SEARCH STRATEGIES</vt:lpstr>
      <vt:lpstr> SEARCH STRATEGIES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lastModifiedBy>Admin</cp:lastModifiedBy>
  <cp:revision>1389</cp:revision>
  <dcterms:created xsi:type="dcterms:W3CDTF">2020-07-16T15:46:34Z</dcterms:created>
  <dcterms:modified xsi:type="dcterms:W3CDTF">2023-08-10T02:17:56Z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